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259" r:id="rId2"/>
    <p:sldId id="378" r:id="rId3"/>
    <p:sldId id="363" r:id="rId4"/>
    <p:sldId id="313" r:id="rId5"/>
    <p:sldId id="314" r:id="rId6"/>
    <p:sldId id="371" r:id="rId7"/>
    <p:sldId id="323" r:id="rId8"/>
    <p:sldId id="350" r:id="rId9"/>
    <p:sldId id="349" r:id="rId10"/>
    <p:sldId id="372" r:id="rId11"/>
    <p:sldId id="364" r:id="rId12"/>
    <p:sldId id="365" r:id="rId13"/>
    <p:sldId id="366" r:id="rId14"/>
    <p:sldId id="373" r:id="rId15"/>
    <p:sldId id="367" r:id="rId16"/>
    <p:sldId id="368" r:id="rId17"/>
    <p:sldId id="370" r:id="rId18"/>
    <p:sldId id="369" r:id="rId19"/>
    <p:sldId id="374" r:id="rId20"/>
    <p:sldId id="375" r:id="rId21"/>
    <p:sldId id="376" r:id="rId22"/>
    <p:sldId id="377" r:id="rId23"/>
    <p:sldId id="344" r:id="rId24"/>
    <p:sldId id="337" r:id="rId25"/>
    <p:sldId id="341" r:id="rId26"/>
    <p:sldId id="274" r:id="rId27"/>
    <p:sldId id="262" r:id="rId28"/>
    <p:sldId id="267" r:id="rId29"/>
    <p:sldId id="339" r:id="rId30"/>
    <p:sldId id="340" r:id="rId31"/>
    <p:sldId id="270" r:id="rId32"/>
    <p:sldId id="281" r:id="rId33"/>
    <p:sldId id="345" r:id="rId34"/>
    <p:sldId id="346" r:id="rId35"/>
    <p:sldId id="328" r:id="rId36"/>
    <p:sldId id="329" r:id="rId37"/>
    <p:sldId id="351" r:id="rId38"/>
    <p:sldId id="352" r:id="rId39"/>
    <p:sldId id="353" r:id="rId40"/>
    <p:sldId id="355" r:id="rId41"/>
    <p:sldId id="356" r:id="rId42"/>
    <p:sldId id="357" r:id="rId43"/>
    <p:sldId id="358" r:id="rId44"/>
    <p:sldId id="359" r:id="rId45"/>
    <p:sldId id="360" r:id="rId46"/>
    <p:sldId id="361" r:id="rId47"/>
    <p:sldId id="362" r:id="rId48"/>
    <p:sldId id="283" r:id="rId49"/>
  </p:sldIdLst>
  <p:sldSz cx="9144000" cy="6858000" type="screen4x3"/>
  <p:notesSz cx="6819900" cy="99314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GONARA Erika (INFSO-EXT)" initials="ME(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90DC"/>
    <a:srgbClr val="3166CF"/>
    <a:srgbClr val="33CCCC"/>
    <a:srgbClr val="009FBA"/>
    <a:srgbClr val="E7511E"/>
    <a:srgbClr val="3E6FD2"/>
    <a:srgbClr val="2D5EC1"/>
    <a:srgbClr val="BDDEFF"/>
    <a:srgbClr val="99CC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2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6222A8-F2B5-4BAE-BEEA-C5DC488ED055}" type="doc">
      <dgm:prSet loTypeId="urn:microsoft.com/office/officeart/2005/8/layout/hList1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fr-BE"/>
        </a:p>
      </dgm:t>
    </dgm:pt>
    <dgm:pt modelId="{5DF3D269-C790-4BB2-8B69-F39F06B30D3D}">
      <dgm:prSet phldrT="[Texte]"/>
      <dgm:spPr/>
      <dgm:t>
        <a:bodyPr/>
        <a:lstStyle/>
        <a:p>
          <a:r>
            <a:rPr lang="fr-BE" b="1" dirty="0" smtClean="0"/>
            <a:t>Relevance</a:t>
          </a:r>
          <a:endParaRPr lang="fr-BE" b="1" dirty="0"/>
        </a:p>
      </dgm:t>
    </dgm:pt>
    <dgm:pt modelId="{F4742D45-47B5-4AF9-9BA9-77EAD4BF13F1}" type="parTrans" cxnId="{4E2149A5-A911-45CF-B320-4DAFE4BD3909}">
      <dgm:prSet/>
      <dgm:spPr/>
      <dgm:t>
        <a:bodyPr/>
        <a:lstStyle/>
        <a:p>
          <a:endParaRPr lang="fr-BE"/>
        </a:p>
      </dgm:t>
    </dgm:pt>
    <dgm:pt modelId="{2E4FBCC7-8F02-4308-9DD3-54534FDC8A2D}" type="sibTrans" cxnId="{4E2149A5-A911-45CF-B320-4DAFE4BD3909}">
      <dgm:prSet/>
      <dgm:spPr/>
      <dgm:t>
        <a:bodyPr/>
        <a:lstStyle/>
        <a:p>
          <a:endParaRPr lang="fr-BE"/>
        </a:p>
      </dgm:t>
    </dgm:pt>
    <dgm:pt modelId="{CC4FE0D8-7214-444C-9F0A-DA1B9F4640C8}">
      <dgm:prSet phldrT="[Texte]"/>
      <dgm:spPr>
        <a:solidFill>
          <a:srgbClr val="00B050"/>
        </a:solidFill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</dgm:spPr>
      <dgm:t>
        <a:bodyPr/>
        <a:lstStyle/>
        <a:p>
          <a:r>
            <a:rPr lang="fr-BE" b="1" smtClean="0"/>
            <a:t>Quality &amp; efficiency of implementation</a:t>
          </a:r>
          <a:endParaRPr lang="fr-BE" b="1" dirty="0"/>
        </a:p>
      </dgm:t>
    </dgm:pt>
    <dgm:pt modelId="{5DD0AD94-1974-452E-B858-D14E1D32804A}" type="parTrans" cxnId="{7F006CFF-B2A8-4500-9686-9E58ACFC63CA}">
      <dgm:prSet/>
      <dgm:spPr/>
      <dgm:t>
        <a:bodyPr/>
        <a:lstStyle/>
        <a:p>
          <a:endParaRPr lang="fr-BE"/>
        </a:p>
      </dgm:t>
    </dgm:pt>
    <dgm:pt modelId="{B4A7D316-DB27-4C44-A230-80AF11C0301E}" type="sibTrans" cxnId="{7F006CFF-B2A8-4500-9686-9E58ACFC63CA}">
      <dgm:prSet/>
      <dgm:spPr/>
      <dgm:t>
        <a:bodyPr/>
        <a:lstStyle/>
        <a:p>
          <a:endParaRPr lang="fr-BE"/>
        </a:p>
      </dgm:t>
    </dgm:pt>
    <dgm:pt modelId="{85426EC1-9ABE-42EF-A74E-65519D01EBC9}">
      <dgm:prSet phldrT="[Texte]"/>
      <dgm:spPr/>
      <dgm:t>
        <a:bodyPr/>
        <a:lstStyle/>
        <a:p>
          <a:r>
            <a:rPr lang="en-GB" altLang="de-DE" i="0" smtClean="0"/>
            <a:t>Maturity</a:t>
          </a:r>
          <a:endParaRPr lang="fr-BE" dirty="0"/>
        </a:p>
      </dgm:t>
    </dgm:pt>
    <dgm:pt modelId="{E2BDD528-8552-4A61-B452-378883C4A0E4}" type="parTrans" cxnId="{F672B8DF-209D-41DA-A880-C246CAC3EAD0}">
      <dgm:prSet/>
      <dgm:spPr/>
      <dgm:t>
        <a:bodyPr/>
        <a:lstStyle/>
        <a:p>
          <a:endParaRPr lang="fr-BE"/>
        </a:p>
      </dgm:t>
    </dgm:pt>
    <dgm:pt modelId="{D991DB48-555B-42F5-932B-163E132DF630}" type="sibTrans" cxnId="{F672B8DF-209D-41DA-A880-C246CAC3EAD0}">
      <dgm:prSet/>
      <dgm:spPr/>
      <dgm:t>
        <a:bodyPr/>
        <a:lstStyle/>
        <a:p>
          <a:endParaRPr lang="fr-BE"/>
        </a:p>
      </dgm:t>
    </dgm:pt>
    <dgm:pt modelId="{07CFBA64-8658-4CD8-8F94-6BA9B8AC1323}">
      <dgm:prSet phldrT="[Texte]"/>
      <dgm:spPr>
        <a:solidFill>
          <a:srgbClr val="FF0000"/>
        </a:solidFill>
      </dgm:spPr>
      <dgm:t>
        <a:bodyPr/>
        <a:lstStyle/>
        <a:p>
          <a:r>
            <a:rPr lang="fr-BE" b="1" smtClean="0"/>
            <a:t>Impact &amp; sustainability</a:t>
          </a:r>
          <a:endParaRPr lang="fr-BE" b="1" dirty="0"/>
        </a:p>
      </dgm:t>
    </dgm:pt>
    <dgm:pt modelId="{6CFC66E6-7783-4EE8-BDE3-B7AE483A08CF}" type="parTrans" cxnId="{9E0E7611-DAE5-49DD-A7B5-AB51C1F2E9C6}">
      <dgm:prSet/>
      <dgm:spPr/>
      <dgm:t>
        <a:bodyPr/>
        <a:lstStyle/>
        <a:p>
          <a:endParaRPr lang="fr-BE"/>
        </a:p>
      </dgm:t>
    </dgm:pt>
    <dgm:pt modelId="{F525B4BA-4773-4091-A9D1-2285344CD46E}" type="sibTrans" cxnId="{9E0E7611-DAE5-49DD-A7B5-AB51C1F2E9C6}">
      <dgm:prSet/>
      <dgm:spPr/>
      <dgm:t>
        <a:bodyPr/>
        <a:lstStyle/>
        <a:p>
          <a:endParaRPr lang="fr-BE"/>
        </a:p>
      </dgm:t>
    </dgm:pt>
    <dgm:pt modelId="{95A561B8-8E8D-4552-9322-47DE64172D3E}">
      <dgm:prSet phldrT="[Texte]"/>
      <dgm:spPr/>
      <dgm:t>
        <a:bodyPr/>
        <a:lstStyle/>
        <a:p>
          <a:endParaRPr lang="fr-BE" dirty="0"/>
        </a:p>
      </dgm:t>
    </dgm:pt>
    <dgm:pt modelId="{E98165F1-E043-4DA9-8CD2-2B5F1855B060}" type="parTrans" cxnId="{0B08F9C2-8F89-4C28-B821-D10B54D55628}">
      <dgm:prSet/>
      <dgm:spPr/>
      <dgm:t>
        <a:bodyPr/>
        <a:lstStyle/>
        <a:p>
          <a:endParaRPr lang="en-GB"/>
        </a:p>
      </dgm:t>
    </dgm:pt>
    <dgm:pt modelId="{2BB76296-18A0-4AB8-8442-367326F3B5EE}" type="sibTrans" cxnId="{0B08F9C2-8F89-4C28-B821-D10B54D55628}">
      <dgm:prSet/>
      <dgm:spPr/>
      <dgm:t>
        <a:bodyPr/>
        <a:lstStyle/>
        <a:p>
          <a:endParaRPr lang="en-GB"/>
        </a:p>
      </dgm:t>
    </dgm:pt>
    <dgm:pt modelId="{F578C5F9-AE91-4604-9A22-4098E5930826}">
      <dgm:prSet phldrT="[Texte]"/>
      <dgm:spPr/>
      <dgm:t>
        <a:bodyPr/>
        <a:lstStyle/>
        <a:p>
          <a:endParaRPr lang="fr-BE" dirty="0"/>
        </a:p>
      </dgm:t>
    </dgm:pt>
    <dgm:pt modelId="{0052C77D-7FA3-44B0-BD2F-F184A7061DE5}" type="parTrans" cxnId="{79CE21C4-95FA-4761-ABA1-6F42206B9A7D}">
      <dgm:prSet/>
      <dgm:spPr/>
      <dgm:t>
        <a:bodyPr/>
        <a:lstStyle/>
        <a:p>
          <a:endParaRPr lang="en-GB"/>
        </a:p>
      </dgm:t>
    </dgm:pt>
    <dgm:pt modelId="{AAC82067-EA3C-4B86-B232-151DEC5CAB83}" type="sibTrans" cxnId="{79CE21C4-95FA-4761-ABA1-6F42206B9A7D}">
      <dgm:prSet/>
      <dgm:spPr/>
      <dgm:t>
        <a:bodyPr/>
        <a:lstStyle/>
        <a:p>
          <a:endParaRPr lang="en-GB"/>
        </a:p>
      </dgm:t>
    </dgm:pt>
    <dgm:pt modelId="{43CEB4F4-B132-4C8D-8D22-67BA45206FD5}">
      <dgm:prSet phldrT="[Texte]"/>
      <dgm:spPr/>
      <dgm:t>
        <a:bodyPr/>
        <a:lstStyle/>
        <a:p>
          <a:r>
            <a:rPr lang="en-GB" altLang="de-DE" i="0" smtClean="0"/>
            <a:t>Alignment to DSI implementation objectives &amp; activities (WP)</a:t>
          </a:r>
          <a:endParaRPr lang="fr-BE" dirty="0"/>
        </a:p>
      </dgm:t>
    </dgm:pt>
    <dgm:pt modelId="{2F0E8EF1-5223-4BBA-A8E1-5A115B555808}" type="parTrans" cxnId="{4DD26578-138C-46F1-8BA3-BD652979B11D}">
      <dgm:prSet/>
      <dgm:spPr/>
      <dgm:t>
        <a:bodyPr/>
        <a:lstStyle/>
        <a:p>
          <a:endParaRPr lang="en-GB"/>
        </a:p>
      </dgm:t>
    </dgm:pt>
    <dgm:pt modelId="{CE3BA9B7-33BE-4A60-8415-A5937586C1F2}" type="sibTrans" cxnId="{4DD26578-138C-46F1-8BA3-BD652979B11D}">
      <dgm:prSet/>
      <dgm:spPr/>
      <dgm:t>
        <a:bodyPr/>
        <a:lstStyle/>
        <a:p>
          <a:endParaRPr lang="en-GB"/>
        </a:p>
      </dgm:t>
    </dgm:pt>
    <dgm:pt modelId="{0B8C15E2-F0AB-446F-A0AF-EA9260F5C3ED}">
      <dgm:prSet phldrT="[Texte]"/>
      <dgm:spPr/>
      <dgm:t>
        <a:bodyPr/>
        <a:lstStyle/>
        <a:p>
          <a:endParaRPr lang="fr-BE" dirty="0"/>
        </a:p>
      </dgm:t>
    </dgm:pt>
    <dgm:pt modelId="{D78DEE93-42D1-4EB3-89E6-BE1E04431B50}" type="parTrans" cxnId="{1F3229E0-3894-4764-B655-351E4CCE6491}">
      <dgm:prSet/>
      <dgm:spPr/>
      <dgm:t>
        <a:bodyPr/>
        <a:lstStyle/>
        <a:p>
          <a:endParaRPr lang="en-GB"/>
        </a:p>
      </dgm:t>
    </dgm:pt>
    <dgm:pt modelId="{F74CA4D0-28DD-4364-92C4-2B50F4334AA3}" type="sibTrans" cxnId="{1F3229E0-3894-4764-B655-351E4CCE6491}">
      <dgm:prSet/>
      <dgm:spPr/>
      <dgm:t>
        <a:bodyPr/>
        <a:lstStyle/>
        <a:p>
          <a:endParaRPr lang="en-GB"/>
        </a:p>
      </dgm:t>
    </dgm:pt>
    <dgm:pt modelId="{51B66FB6-00A7-4503-BC79-7D985021BE60}">
      <dgm:prSet phldrT="[Texte]"/>
      <dgm:spPr/>
      <dgm:t>
        <a:bodyPr/>
        <a:lstStyle/>
        <a:p>
          <a:r>
            <a:rPr lang="en-GB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Quality of the approach to facilitate wider deployment/take-up of the proposed actions</a:t>
          </a:r>
          <a:br>
            <a:rPr lang="en-GB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</a:br>
          <a:endParaRPr lang="fr-BE" dirty="0"/>
        </a:p>
      </dgm:t>
    </dgm:pt>
    <dgm:pt modelId="{EA8EE0AC-93EA-47F0-8D25-25648F322DBE}" type="parTrans" cxnId="{FB9E6BE1-7C73-47CF-A151-3DB5F892FA43}">
      <dgm:prSet/>
      <dgm:spPr/>
      <dgm:t>
        <a:bodyPr/>
        <a:lstStyle/>
        <a:p>
          <a:endParaRPr lang="en-GB"/>
        </a:p>
      </dgm:t>
    </dgm:pt>
    <dgm:pt modelId="{980B6F18-17A9-4748-8507-663C8C4FF2E7}" type="sibTrans" cxnId="{FB9E6BE1-7C73-47CF-A151-3DB5F892FA43}">
      <dgm:prSet/>
      <dgm:spPr/>
      <dgm:t>
        <a:bodyPr/>
        <a:lstStyle/>
        <a:p>
          <a:endParaRPr lang="en-GB"/>
        </a:p>
      </dgm:t>
    </dgm:pt>
    <dgm:pt modelId="{43CB3F88-F73A-4782-9168-72A3EF78984B}">
      <dgm:prSet phldrT="[Texte]"/>
      <dgm:spPr/>
      <dgm:t>
        <a:bodyPr/>
        <a:lstStyle/>
        <a:p>
          <a:r>
            <a:rPr lang="fr-BE" smtClean="0"/>
            <a:t>Coherence/effectivess with work plan</a:t>
          </a:r>
          <a:endParaRPr lang="fr-BE" dirty="0"/>
        </a:p>
      </dgm:t>
    </dgm:pt>
    <dgm:pt modelId="{D32CC50B-3589-4605-BCF6-B774D2B7566B}" type="parTrans" cxnId="{56AC4537-1FF4-454A-9525-AE1A752CB3D1}">
      <dgm:prSet/>
      <dgm:spPr/>
      <dgm:t>
        <a:bodyPr/>
        <a:lstStyle/>
        <a:p>
          <a:endParaRPr lang="en-GB"/>
        </a:p>
      </dgm:t>
    </dgm:pt>
    <dgm:pt modelId="{F8132C67-BF35-463D-A9CA-7FE87ECBB643}" type="sibTrans" cxnId="{56AC4537-1FF4-454A-9525-AE1A752CB3D1}">
      <dgm:prSet/>
      <dgm:spPr/>
      <dgm:t>
        <a:bodyPr/>
        <a:lstStyle/>
        <a:p>
          <a:endParaRPr lang="en-GB"/>
        </a:p>
      </dgm:t>
    </dgm:pt>
    <dgm:pt modelId="{F213D11C-DB48-4247-8089-7EE82320EDC2}">
      <dgm:prSet phldrT="[Texte]"/>
      <dgm:spPr/>
      <dgm:t>
        <a:bodyPr/>
        <a:lstStyle/>
        <a:p>
          <a:r>
            <a:rPr lang="fr-BE" smtClean="0"/>
            <a:t>Quality of consortium/consortium members</a:t>
          </a:r>
          <a:endParaRPr lang="fr-BE" dirty="0"/>
        </a:p>
      </dgm:t>
    </dgm:pt>
    <dgm:pt modelId="{54A9F17E-51F9-47F8-BAC8-9234D1936B67}" type="parTrans" cxnId="{714892A9-8D44-44DC-9AAB-DC6FA93BEF9D}">
      <dgm:prSet/>
      <dgm:spPr/>
      <dgm:t>
        <a:bodyPr/>
        <a:lstStyle/>
        <a:p>
          <a:endParaRPr lang="en-GB"/>
        </a:p>
      </dgm:t>
    </dgm:pt>
    <dgm:pt modelId="{6028C01D-8FCE-4F17-AA2B-F2A8A0DC3C40}" type="sibTrans" cxnId="{714892A9-8D44-44DC-9AAB-DC6FA93BEF9D}">
      <dgm:prSet/>
      <dgm:spPr/>
      <dgm:t>
        <a:bodyPr/>
        <a:lstStyle/>
        <a:p>
          <a:endParaRPr lang="en-GB"/>
        </a:p>
      </dgm:t>
    </dgm:pt>
    <dgm:pt modelId="{A7122A6F-8721-4F2B-8E20-C42E185E93B7}">
      <dgm:prSet phldrT="[Texte]"/>
      <dgm:spPr/>
      <dgm:t>
        <a:bodyPr/>
        <a:lstStyle/>
        <a:p>
          <a:r>
            <a:rPr lang="fr-BE" smtClean="0"/>
            <a:t>Support from national authorities/industry/NGOs</a:t>
          </a:r>
          <a:endParaRPr lang="fr-BE" dirty="0"/>
        </a:p>
      </dgm:t>
    </dgm:pt>
    <dgm:pt modelId="{19F79684-0DD1-4805-B30D-F31F498FA706}" type="parTrans" cxnId="{B2233F20-B428-40E4-9428-282155DBE1B4}">
      <dgm:prSet/>
      <dgm:spPr/>
      <dgm:t>
        <a:bodyPr/>
        <a:lstStyle/>
        <a:p>
          <a:endParaRPr lang="en-GB"/>
        </a:p>
      </dgm:t>
    </dgm:pt>
    <dgm:pt modelId="{B232855E-1ECC-4478-8CFC-8C5C342ADB13}" type="sibTrans" cxnId="{B2233F20-B428-40E4-9428-282155DBE1B4}">
      <dgm:prSet/>
      <dgm:spPr/>
      <dgm:t>
        <a:bodyPr/>
        <a:lstStyle/>
        <a:p>
          <a:endParaRPr lang="en-GB"/>
        </a:p>
      </dgm:t>
    </dgm:pt>
    <dgm:pt modelId="{C383D4F8-11B8-4A8D-AA5D-4286401079FD}">
      <dgm:prSet phldrT="[Texte]"/>
      <dgm:spPr/>
      <dgm:t>
        <a:bodyPr/>
        <a:lstStyle/>
        <a:p>
          <a:r>
            <a:rPr lang="fr-BE" smtClean="0"/>
            <a:t>Attention to security/privacy/</a:t>
          </a:r>
          <a:br>
            <a:rPr lang="fr-BE" smtClean="0"/>
          </a:br>
          <a:r>
            <a:rPr lang="fr-BE" smtClean="0"/>
            <a:t>inclusiveness/accessibility</a:t>
          </a:r>
          <a:endParaRPr lang="fr-BE" dirty="0"/>
        </a:p>
      </dgm:t>
    </dgm:pt>
    <dgm:pt modelId="{33D9BB46-5044-4032-9F3C-A11AEB8A9965}" type="parTrans" cxnId="{A32C104C-5C0A-46D5-9258-2918E121F5AC}">
      <dgm:prSet/>
      <dgm:spPr/>
      <dgm:t>
        <a:bodyPr/>
        <a:lstStyle/>
        <a:p>
          <a:endParaRPr lang="en-GB"/>
        </a:p>
      </dgm:t>
    </dgm:pt>
    <dgm:pt modelId="{2758831B-671E-4B7D-99EF-BFDDB3FDE3BD}" type="sibTrans" cxnId="{A32C104C-5C0A-46D5-9258-2918E121F5AC}">
      <dgm:prSet/>
      <dgm:spPr/>
      <dgm:t>
        <a:bodyPr/>
        <a:lstStyle/>
        <a:p>
          <a:endParaRPr lang="en-GB"/>
        </a:p>
      </dgm:t>
    </dgm:pt>
    <dgm:pt modelId="{440DE82C-3CFC-4271-B371-B5DECF2D858A}">
      <dgm:prSet phldrT="[Texte]"/>
      <dgm:spPr/>
      <dgm:t>
        <a:bodyPr/>
        <a:lstStyle/>
        <a:p>
          <a:endParaRPr lang="fr-BE" dirty="0"/>
        </a:p>
      </dgm:t>
    </dgm:pt>
    <dgm:pt modelId="{E66C4DDF-7BA3-4E36-BAAB-DEEC851E1167}" type="parTrans" cxnId="{05608F19-E620-4623-A1E7-67D10185D306}">
      <dgm:prSet/>
      <dgm:spPr/>
      <dgm:t>
        <a:bodyPr/>
        <a:lstStyle/>
        <a:p>
          <a:endParaRPr lang="en-GB"/>
        </a:p>
      </dgm:t>
    </dgm:pt>
    <dgm:pt modelId="{58C2656A-58F3-450C-A13E-6B331C1AEB1C}" type="sibTrans" cxnId="{05608F19-E620-4623-A1E7-67D10185D306}">
      <dgm:prSet/>
      <dgm:spPr/>
      <dgm:t>
        <a:bodyPr/>
        <a:lstStyle/>
        <a:p>
          <a:endParaRPr lang="en-GB"/>
        </a:p>
      </dgm:t>
    </dgm:pt>
    <dgm:pt modelId="{9F71F683-A4E5-4E44-87D9-90C86371BFD5}">
      <dgm:prSet phldrT="[Texte]"/>
      <dgm:spPr/>
      <dgm:t>
        <a:bodyPr/>
        <a:lstStyle/>
        <a:p>
          <a:r>
            <a:rPr lang="fr-BE" smtClean="0"/>
            <a:t>Alignment to EU/national policies, strategies and activities</a:t>
          </a:r>
          <a:endParaRPr lang="fr-BE" dirty="0"/>
        </a:p>
      </dgm:t>
    </dgm:pt>
    <dgm:pt modelId="{1122A10E-1E53-4075-BB43-96808C344363}" type="parTrans" cxnId="{019102ED-2082-4C71-88C9-14A4415EB6E0}">
      <dgm:prSet/>
      <dgm:spPr/>
      <dgm:t>
        <a:bodyPr/>
        <a:lstStyle/>
        <a:p>
          <a:endParaRPr lang="en-GB"/>
        </a:p>
      </dgm:t>
    </dgm:pt>
    <dgm:pt modelId="{E7F80440-D271-4530-8872-C7E3476542B1}" type="sibTrans" cxnId="{019102ED-2082-4C71-88C9-14A4415EB6E0}">
      <dgm:prSet/>
      <dgm:spPr/>
      <dgm:t>
        <a:bodyPr/>
        <a:lstStyle/>
        <a:p>
          <a:endParaRPr lang="en-GB"/>
        </a:p>
      </dgm:t>
    </dgm:pt>
    <dgm:pt modelId="{DBF484E0-80E1-40CE-A82A-FB72C5BB440F}">
      <dgm:prSet phldrT="[Texte]"/>
      <dgm:spPr/>
      <dgm:t>
        <a:bodyPr/>
        <a:lstStyle/>
        <a:p>
          <a:endParaRPr lang="fr-BE" dirty="0"/>
        </a:p>
      </dgm:t>
    </dgm:pt>
    <dgm:pt modelId="{212CA8BB-8929-460E-B3BC-666E9E54995A}" type="parTrans" cxnId="{E56C5D15-A232-4809-86DB-EC91D459FAE4}">
      <dgm:prSet/>
      <dgm:spPr/>
      <dgm:t>
        <a:bodyPr/>
        <a:lstStyle/>
        <a:p>
          <a:endParaRPr lang="en-GB"/>
        </a:p>
      </dgm:t>
    </dgm:pt>
    <dgm:pt modelId="{9F692FCE-F399-4FE8-B2DF-8DF2B91A3631}" type="sibTrans" cxnId="{E56C5D15-A232-4809-86DB-EC91D459FAE4}">
      <dgm:prSet/>
      <dgm:spPr/>
      <dgm:t>
        <a:bodyPr/>
        <a:lstStyle/>
        <a:p>
          <a:endParaRPr lang="en-GB"/>
        </a:p>
      </dgm:t>
    </dgm:pt>
    <dgm:pt modelId="{18236E59-F429-4EA9-92A3-B04F3927AB70}">
      <dgm:prSet/>
      <dgm:spPr/>
      <dgm:t>
        <a:bodyPr/>
        <a:lstStyle/>
        <a:p>
          <a:pPr rtl="0"/>
          <a:r>
            <a:rPr lang="en-GB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Capability of long-term sustainability without EU funding</a:t>
          </a:r>
          <a:endParaRPr lang="en-GB" dirty="0">
            <a:solidFill>
              <a:schemeClr val="dk1"/>
            </a:solidFill>
            <a:effectLst/>
            <a:latin typeface="+mn-lt"/>
            <a:ea typeface="+mn-ea"/>
            <a:cs typeface="+mn-cs"/>
          </a:endParaRPr>
        </a:p>
      </dgm:t>
    </dgm:pt>
    <dgm:pt modelId="{E24879EF-19B0-4082-802B-8E9EFB8B163E}" type="parTrans" cxnId="{2E7D02F3-D868-4DD7-9C87-AE9CAA2BDD21}">
      <dgm:prSet/>
      <dgm:spPr/>
      <dgm:t>
        <a:bodyPr/>
        <a:lstStyle/>
        <a:p>
          <a:endParaRPr lang="en-GB"/>
        </a:p>
      </dgm:t>
    </dgm:pt>
    <dgm:pt modelId="{15473271-D213-4CFE-B217-3738097014CA}" type="sibTrans" cxnId="{2E7D02F3-D868-4DD7-9C87-AE9CAA2BDD21}">
      <dgm:prSet/>
      <dgm:spPr/>
      <dgm:t>
        <a:bodyPr/>
        <a:lstStyle/>
        <a:p>
          <a:endParaRPr lang="en-GB"/>
        </a:p>
      </dgm:t>
    </dgm:pt>
    <dgm:pt modelId="{7A3158F1-03F7-4EE8-B4B1-DB0B091FF5D5}" type="pres">
      <dgm:prSet presAssocID="{0C6222A8-F2B5-4BAE-BEEA-C5DC488ED05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BBE056FF-86EC-4791-9B85-6D4A7E3E8E86}" type="pres">
      <dgm:prSet presAssocID="{5DF3D269-C790-4BB2-8B69-F39F06B30D3D}" presName="composite" presStyleCnt="0"/>
      <dgm:spPr/>
    </dgm:pt>
    <dgm:pt modelId="{425A6FF1-4E24-42F4-BD09-0A584A775E22}" type="pres">
      <dgm:prSet presAssocID="{5DF3D269-C790-4BB2-8B69-F39F06B30D3D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8CBD35A8-8ADF-480C-BE46-6C0C83B7A4FB}" type="pres">
      <dgm:prSet presAssocID="{5DF3D269-C790-4BB2-8B69-F39F06B30D3D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97EED76B-A21B-49CC-BB46-08671150A8EA}" type="pres">
      <dgm:prSet presAssocID="{2E4FBCC7-8F02-4308-9DD3-54534FDC8A2D}" presName="space" presStyleCnt="0"/>
      <dgm:spPr/>
    </dgm:pt>
    <dgm:pt modelId="{C554C7FA-C53C-4019-AE1E-8D582BAA4D09}" type="pres">
      <dgm:prSet presAssocID="{CC4FE0D8-7214-444C-9F0A-DA1B9F4640C8}" presName="composite" presStyleCnt="0"/>
      <dgm:spPr/>
    </dgm:pt>
    <dgm:pt modelId="{3F46D008-D5B0-4059-8E41-B0182DD91F37}" type="pres">
      <dgm:prSet presAssocID="{CC4FE0D8-7214-444C-9F0A-DA1B9F4640C8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5ABE22B-820D-4918-9C8D-95F583322247}" type="pres">
      <dgm:prSet presAssocID="{CC4FE0D8-7214-444C-9F0A-DA1B9F4640C8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ACDD7CE0-85D2-4A99-9BCF-CCF444EB63EB}" type="pres">
      <dgm:prSet presAssocID="{B4A7D316-DB27-4C44-A230-80AF11C0301E}" presName="space" presStyleCnt="0"/>
      <dgm:spPr/>
    </dgm:pt>
    <dgm:pt modelId="{E3A193F8-7B52-4229-A922-48D9E3D25C30}" type="pres">
      <dgm:prSet presAssocID="{07CFBA64-8658-4CD8-8F94-6BA9B8AC1323}" presName="composite" presStyleCnt="0"/>
      <dgm:spPr/>
    </dgm:pt>
    <dgm:pt modelId="{52780780-82C2-469E-B3B8-925698B153EA}" type="pres">
      <dgm:prSet presAssocID="{07CFBA64-8658-4CD8-8F94-6BA9B8AC1323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C895B166-96B3-497D-A00E-4A408A129E29}" type="pres">
      <dgm:prSet presAssocID="{07CFBA64-8658-4CD8-8F94-6BA9B8AC1323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599C1500-052D-480B-AA73-EAEB6474C27E}" type="presOf" srcId="{43CEB4F4-B132-4C8D-8D22-67BA45206FD5}" destId="{8CBD35A8-8ADF-480C-BE46-6C0C83B7A4FB}" srcOrd="0" destOrd="1" presId="urn:microsoft.com/office/officeart/2005/8/layout/hList1"/>
    <dgm:cxn modelId="{C296EAB2-B127-4C12-A657-844D6E221F6E}" type="presOf" srcId="{F578C5F9-AE91-4604-9A22-4098E5930826}" destId="{25ABE22B-820D-4918-9C8D-95F583322247}" srcOrd="0" destOrd="0" presId="urn:microsoft.com/office/officeart/2005/8/layout/hList1"/>
    <dgm:cxn modelId="{56AC4537-1FF4-454A-9525-AE1A752CB3D1}" srcId="{CC4FE0D8-7214-444C-9F0A-DA1B9F4640C8}" destId="{43CB3F88-F73A-4782-9168-72A3EF78984B}" srcOrd="2" destOrd="0" parTransId="{D32CC50B-3589-4605-BCF6-B774D2B7566B}" sibTransId="{F8132C67-BF35-463D-A9CA-7FE87ECBB643}"/>
    <dgm:cxn modelId="{05608F19-E620-4623-A1E7-67D10185D306}" srcId="{CC4FE0D8-7214-444C-9F0A-DA1B9F4640C8}" destId="{440DE82C-3CFC-4271-B371-B5DECF2D858A}" srcOrd="6" destOrd="0" parTransId="{E66C4DDF-7BA3-4E36-BAAB-DEEC851E1167}" sibTransId="{58C2656A-58F3-450C-A13E-6B331C1AEB1C}"/>
    <dgm:cxn modelId="{A8F07BE6-6A09-462D-8909-8DC85DEC734A}" type="presOf" srcId="{C383D4F8-11B8-4A8D-AA5D-4286401079FD}" destId="{25ABE22B-820D-4918-9C8D-95F583322247}" srcOrd="0" destOrd="5" presId="urn:microsoft.com/office/officeart/2005/8/layout/hList1"/>
    <dgm:cxn modelId="{714892A9-8D44-44DC-9AAB-DC6FA93BEF9D}" srcId="{CC4FE0D8-7214-444C-9F0A-DA1B9F4640C8}" destId="{F213D11C-DB48-4247-8089-7EE82320EDC2}" srcOrd="3" destOrd="0" parTransId="{54A9F17E-51F9-47F8-BAC8-9234D1936B67}" sibTransId="{6028C01D-8FCE-4F17-AA2B-F2A8A0DC3C40}"/>
    <dgm:cxn modelId="{232C8200-C203-4131-BC1A-FC5651C5BDB0}" type="presOf" srcId="{18236E59-F429-4EA9-92A3-B04F3927AB70}" destId="{C895B166-96B3-497D-A00E-4A408A129E29}" srcOrd="0" destOrd="2" presId="urn:microsoft.com/office/officeart/2005/8/layout/hList1"/>
    <dgm:cxn modelId="{F015C4B5-8D6C-47B1-965B-F43FF8004939}" type="presOf" srcId="{0C6222A8-F2B5-4BAE-BEEA-C5DC488ED055}" destId="{7A3158F1-03F7-4EE8-B4B1-DB0B091FF5D5}" srcOrd="0" destOrd="0" presId="urn:microsoft.com/office/officeart/2005/8/layout/hList1"/>
    <dgm:cxn modelId="{6EB91391-6E9E-444C-B152-9AD84A8C87D5}" type="presOf" srcId="{F213D11C-DB48-4247-8089-7EE82320EDC2}" destId="{25ABE22B-820D-4918-9C8D-95F583322247}" srcOrd="0" destOrd="3" presId="urn:microsoft.com/office/officeart/2005/8/layout/hList1"/>
    <dgm:cxn modelId="{E3097950-95F2-4778-8FBB-9A575ABEAFF8}" type="presOf" srcId="{CC4FE0D8-7214-444C-9F0A-DA1B9F4640C8}" destId="{3F46D008-D5B0-4059-8E41-B0182DD91F37}" srcOrd="0" destOrd="0" presId="urn:microsoft.com/office/officeart/2005/8/layout/hList1"/>
    <dgm:cxn modelId="{E56C5D15-A232-4809-86DB-EC91D459FAE4}" srcId="{5DF3D269-C790-4BB2-8B69-F39F06B30D3D}" destId="{DBF484E0-80E1-40CE-A82A-FB72C5BB440F}" srcOrd="2" destOrd="0" parTransId="{212CA8BB-8929-460E-B3BC-666E9E54995A}" sibTransId="{9F692FCE-F399-4FE8-B2DF-8DF2B91A3631}"/>
    <dgm:cxn modelId="{79CE21C4-95FA-4761-ABA1-6F42206B9A7D}" srcId="{CC4FE0D8-7214-444C-9F0A-DA1B9F4640C8}" destId="{F578C5F9-AE91-4604-9A22-4098E5930826}" srcOrd="0" destOrd="0" parTransId="{0052C77D-7FA3-44B0-BD2F-F184A7061DE5}" sibTransId="{AAC82067-EA3C-4B86-B232-151DEC5CAB83}"/>
    <dgm:cxn modelId="{A7073C59-616B-449C-8D51-3BEC1D6DCA8D}" type="presOf" srcId="{440DE82C-3CFC-4271-B371-B5DECF2D858A}" destId="{25ABE22B-820D-4918-9C8D-95F583322247}" srcOrd="0" destOrd="6" presId="urn:microsoft.com/office/officeart/2005/8/layout/hList1"/>
    <dgm:cxn modelId="{F672B8DF-209D-41DA-A880-C246CAC3EAD0}" srcId="{CC4FE0D8-7214-444C-9F0A-DA1B9F4640C8}" destId="{85426EC1-9ABE-42EF-A74E-65519D01EBC9}" srcOrd="1" destOrd="0" parTransId="{E2BDD528-8552-4A61-B452-378883C4A0E4}" sibTransId="{D991DB48-555B-42F5-932B-163E132DF630}"/>
    <dgm:cxn modelId="{16D36324-ECD1-4CD1-AB2D-2380A40A4AF2}" type="presOf" srcId="{A7122A6F-8721-4F2B-8E20-C42E185E93B7}" destId="{25ABE22B-820D-4918-9C8D-95F583322247}" srcOrd="0" destOrd="4" presId="urn:microsoft.com/office/officeart/2005/8/layout/hList1"/>
    <dgm:cxn modelId="{9E0E7611-DAE5-49DD-A7B5-AB51C1F2E9C6}" srcId="{0C6222A8-F2B5-4BAE-BEEA-C5DC488ED055}" destId="{07CFBA64-8658-4CD8-8F94-6BA9B8AC1323}" srcOrd="2" destOrd="0" parTransId="{6CFC66E6-7783-4EE8-BDE3-B7AE483A08CF}" sibTransId="{F525B4BA-4773-4091-A9D1-2285344CD46E}"/>
    <dgm:cxn modelId="{1F3229E0-3894-4764-B655-351E4CCE6491}" srcId="{5DF3D269-C790-4BB2-8B69-F39F06B30D3D}" destId="{0B8C15E2-F0AB-446F-A0AF-EA9260F5C3ED}" srcOrd="0" destOrd="0" parTransId="{D78DEE93-42D1-4EB3-89E6-BE1E04431B50}" sibTransId="{F74CA4D0-28DD-4364-92C4-2B50F4334AA3}"/>
    <dgm:cxn modelId="{2E7D02F3-D868-4DD7-9C87-AE9CAA2BDD21}" srcId="{07CFBA64-8658-4CD8-8F94-6BA9B8AC1323}" destId="{18236E59-F429-4EA9-92A3-B04F3927AB70}" srcOrd="2" destOrd="0" parTransId="{E24879EF-19B0-4082-802B-8E9EFB8B163E}" sibTransId="{15473271-D213-4CFE-B217-3738097014CA}"/>
    <dgm:cxn modelId="{B2233F20-B428-40E4-9428-282155DBE1B4}" srcId="{CC4FE0D8-7214-444C-9F0A-DA1B9F4640C8}" destId="{A7122A6F-8721-4F2B-8E20-C42E185E93B7}" srcOrd="4" destOrd="0" parTransId="{19F79684-0DD1-4805-B30D-F31F498FA706}" sibTransId="{B232855E-1ECC-4478-8CFC-8C5C342ADB13}"/>
    <dgm:cxn modelId="{019102ED-2082-4C71-88C9-14A4415EB6E0}" srcId="{5DF3D269-C790-4BB2-8B69-F39F06B30D3D}" destId="{9F71F683-A4E5-4E44-87D9-90C86371BFD5}" srcOrd="3" destOrd="0" parTransId="{1122A10E-1E53-4075-BB43-96808C344363}" sibTransId="{E7F80440-D271-4530-8872-C7E3476542B1}"/>
    <dgm:cxn modelId="{AB6C40F8-3791-4B12-970E-EA5156552199}" type="presOf" srcId="{85426EC1-9ABE-42EF-A74E-65519D01EBC9}" destId="{25ABE22B-820D-4918-9C8D-95F583322247}" srcOrd="0" destOrd="1" presId="urn:microsoft.com/office/officeart/2005/8/layout/hList1"/>
    <dgm:cxn modelId="{EE2BBEE6-E9FB-4CD5-8F7E-CFEA09E9672C}" type="presOf" srcId="{5DF3D269-C790-4BB2-8B69-F39F06B30D3D}" destId="{425A6FF1-4E24-42F4-BD09-0A584A775E22}" srcOrd="0" destOrd="0" presId="urn:microsoft.com/office/officeart/2005/8/layout/hList1"/>
    <dgm:cxn modelId="{D38B0CD9-9238-4B52-858B-2A133CF67133}" type="presOf" srcId="{95A561B8-8E8D-4552-9322-47DE64172D3E}" destId="{C895B166-96B3-497D-A00E-4A408A129E29}" srcOrd="0" destOrd="0" presId="urn:microsoft.com/office/officeart/2005/8/layout/hList1"/>
    <dgm:cxn modelId="{E3246492-7560-42C2-A52B-E1C159DDFB0D}" type="presOf" srcId="{51B66FB6-00A7-4503-BC79-7D985021BE60}" destId="{C895B166-96B3-497D-A00E-4A408A129E29}" srcOrd="0" destOrd="1" presId="urn:microsoft.com/office/officeart/2005/8/layout/hList1"/>
    <dgm:cxn modelId="{3CAFDCD1-BB27-4004-BF8D-8948DF748BBD}" type="presOf" srcId="{DBF484E0-80E1-40CE-A82A-FB72C5BB440F}" destId="{8CBD35A8-8ADF-480C-BE46-6C0C83B7A4FB}" srcOrd="0" destOrd="2" presId="urn:microsoft.com/office/officeart/2005/8/layout/hList1"/>
    <dgm:cxn modelId="{4DD26578-138C-46F1-8BA3-BD652979B11D}" srcId="{5DF3D269-C790-4BB2-8B69-F39F06B30D3D}" destId="{43CEB4F4-B132-4C8D-8D22-67BA45206FD5}" srcOrd="1" destOrd="0" parTransId="{2F0E8EF1-5223-4BBA-A8E1-5A115B555808}" sibTransId="{CE3BA9B7-33BE-4A60-8415-A5937586C1F2}"/>
    <dgm:cxn modelId="{4E2149A5-A911-45CF-B320-4DAFE4BD3909}" srcId="{0C6222A8-F2B5-4BAE-BEEA-C5DC488ED055}" destId="{5DF3D269-C790-4BB2-8B69-F39F06B30D3D}" srcOrd="0" destOrd="0" parTransId="{F4742D45-47B5-4AF9-9BA9-77EAD4BF13F1}" sibTransId="{2E4FBCC7-8F02-4308-9DD3-54534FDC8A2D}"/>
    <dgm:cxn modelId="{FB9E6BE1-7C73-47CF-A151-3DB5F892FA43}" srcId="{07CFBA64-8658-4CD8-8F94-6BA9B8AC1323}" destId="{51B66FB6-00A7-4503-BC79-7D985021BE60}" srcOrd="1" destOrd="0" parTransId="{EA8EE0AC-93EA-47F0-8D25-25648F322DBE}" sibTransId="{980B6F18-17A9-4748-8507-663C8C4FF2E7}"/>
    <dgm:cxn modelId="{7F006CFF-B2A8-4500-9686-9E58ACFC63CA}" srcId="{0C6222A8-F2B5-4BAE-BEEA-C5DC488ED055}" destId="{CC4FE0D8-7214-444C-9F0A-DA1B9F4640C8}" srcOrd="1" destOrd="0" parTransId="{5DD0AD94-1974-452E-B858-D14E1D32804A}" sibTransId="{B4A7D316-DB27-4C44-A230-80AF11C0301E}"/>
    <dgm:cxn modelId="{0D9DF5DE-375F-4C4E-A0BD-DBC0F2945808}" type="presOf" srcId="{43CB3F88-F73A-4782-9168-72A3EF78984B}" destId="{25ABE22B-820D-4918-9C8D-95F583322247}" srcOrd="0" destOrd="2" presId="urn:microsoft.com/office/officeart/2005/8/layout/hList1"/>
    <dgm:cxn modelId="{A32C104C-5C0A-46D5-9258-2918E121F5AC}" srcId="{CC4FE0D8-7214-444C-9F0A-DA1B9F4640C8}" destId="{C383D4F8-11B8-4A8D-AA5D-4286401079FD}" srcOrd="5" destOrd="0" parTransId="{33D9BB46-5044-4032-9F3C-A11AEB8A9965}" sibTransId="{2758831B-671E-4B7D-99EF-BFDDB3FDE3BD}"/>
    <dgm:cxn modelId="{59834D8C-2F1B-4753-AE26-65D5C6D0FBD4}" type="presOf" srcId="{07CFBA64-8658-4CD8-8F94-6BA9B8AC1323}" destId="{52780780-82C2-469E-B3B8-925698B153EA}" srcOrd="0" destOrd="0" presId="urn:microsoft.com/office/officeart/2005/8/layout/hList1"/>
    <dgm:cxn modelId="{6C636F9E-D280-4929-840C-920B4102201E}" type="presOf" srcId="{0B8C15E2-F0AB-446F-A0AF-EA9260F5C3ED}" destId="{8CBD35A8-8ADF-480C-BE46-6C0C83B7A4FB}" srcOrd="0" destOrd="0" presId="urn:microsoft.com/office/officeart/2005/8/layout/hList1"/>
    <dgm:cxn modelId="{0B08F9C2-8F89-4C28-B821-D10B54D55628}" srcId="{07CFBA64-8658-4CD8-8F94-6BA9B8AC1323}" destId="{95A561B8-8E8D-4552-9322-47DE64172D3E}" srcOrd="0" destOrd="0" parTransId="{E98165F1-E043-4DA9-8CD2-2B5F1855B060}" sibTransId="{2BB76296-18A0-4AB8-8442-367326F3B5EE}"/>
    <dgm:cxn modelId="{9DB4D0DA-E1CE-461A-B78F-B5DC10E35C6B}" type="presOf" srcId="{9F71F683-A4E5-4E44-87D9-90C86371BFD5}" destId="{8CBD35A8-8ADF-480C-BE46-6C0C83B7A4FB}" srcOrd="0" destOrd="3" presId="urn:microsoft.com/office/officeart/2005/8/layout/hList1"/>
    <dgm:cxn modelId="{9846C499-8FB9-437E-8C8B-07FB3246DA33}" type="presParOf" srcId="{7A3158F1-03F7-4EE8-B4B1-DB0B091FF5D5}" destId="{BBE056FF-86EC-4791-9B85-6D4A7E3E8E86}" srcOrd="0" destOrd="0" presId="urn:microsoft.com/office/officeart/2005/8/layout/hList1"/>
    <dgm:cxn modelId="{94C79B7E-9559-498E-A995-4D7997158BD1}" type="presParOf" srcId="{BBE056FF-86EC-4791-9B85-6D4A7E3E8E86}" destId="{425A6FF1-4E24-42F4-BD09-0A584A775E22}" srcOrd="0" destOrd="0" presId="urn:microsoft.com/office/officeart/2005/8/layout/hList1"/>
    <dgm:cxn modelId="{92FE097D-903B-48EF-8D00-2A135EFA0FDB}" type="presParOf" srcId="{BBE056FF-86EC-4791-9B85-6D4A7E3E8E86}" destId="{8CBD35A8-8ADF-480C-BE46-6C0C83B7A4FB}" srcOrd="1" destOrd="0" presId="urn:microsoft.com/office/officeart/2005/8/layout/hList1"/>
    <dgm:cxn modelId="{E4A5B821-A77D-4E9C-9B56-91F1D2FA205D}" type="presParOf" srcId="{7A3158F1-03F7-4EE8-B4B1-DB0B091FF5D5}" destId="{97EED76B-A21B-49CC-BB46-08671150A8EA}" srcOrd="1" destOrd="0" presId="urn:microsoft.com/office/officeart/2005/8/layout/hList1"/>
    <dgm:cxn modelId="{D333223C-A5C4-407F-922B-24FCFBA8269C}" type="presParOf" srcId="{7A3158F1-03F7-4EE8-B4B1-DB0B091FF5D5}" destId="{C554C7FA-C53C-4019-AE1E-8D582BAA4D09}" srcOrd="2" destOrd="0" presId="urn:microsoft.com/office/officeart/2005/8/layout/hList1"/>
    <dgm:cxn modelId="{868753ED-C6EC-4062-9CA0-A0D3797B5A37}" type="presParOf" srcId="{C554C7FA-C53C-4019-AE1E-8D582BAA4D09}" destId="{3F46D008-D5B0-4059-8E41-B0182DD91F37}" srcOrd="0" destOrd="0" presId="urn:microsoft.com/office/officeart/2005/8/layout/hList1"/>
    <dgm:cxn modelId="{13C7ED42-47B3-405D-BC48-8253A8D95221}" type="presParOf" srcId="{C554C7FA-C53C-4019-AE1E-8D582BAA4D09}" destId="{25ABE22B-820D-4918-9C8D-95F583322247}" srcOrd="1" destOrd="0" presId="urn:microsoft.com/office/officeart/2005/8/layout/hList1"/>
    <dgm:cxn modelId="{65CEE4A8-9B2E-440A-8AF8-D32298EA8B9A}" type="presParOf" srcId="{7A3158F1-03F7-4EE8-B4B1-DB0B091FF5D5}" destId="{ACDD7CE0-85D2-4A99-9BCF-CCF444EB63EB}" srcOrd="3" destOrd="0" presId="urn:microsoft.com/office/officeart/2005/8/layout/hList1"/>
    <dgm:cxn modelId="{BCA72387-5D97-48B2-A90B-AFBFC714D00B}" type="presParOf" srcId="{7A3158F1-03F7-4EE8-B4B1-DB0B091FF5D5}" destId="{E3A193F8-7B52-4229-A922-48D9E3D25C30}" srcOrd="4" destOrd="0" presId="urn:microsoft.com/office/officeart/2005/8/layout/hList1"/>
    <dgm:cxn modelId="{DED075B6-46B6-4194-9924-6811A8187499}" type="presParOf" srcId="{E3A193F8-7B52-4229-A922-48D9E3D25C30}" destId="{52780780-82C2-469E-B3B8-925698B153EA}" srcOrd="0" destOrd="0" presId="urn:microsoft.com/office/officeart/2005/8/layout/hList1"/>
    <dgm:cxn modelId="{C480949A-245F-4251-A73C-C0A64B19C837}" type="presParOf" srcId="{E3A193F8-7B52-4229-A922-48D9E3D25C30}" destId="{C895B166-96B3-497D-A00E-4A408A129E2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5B6D96-87FD-43B6-9D1F-9772E234A34D}" type="doc">
      <dgm:prSet loTypeId="urn:microsoft.com/office/officeart/2005/8/layout/matrix1" loCatId="matrix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0E649BB2-B198-488A-AC76-16575396F451}">
      <dgm:prSet phldrT="[Text]" custT="1"/>
      <dgm:spPr/>
      <dgm:t>
        <a:bodyPr/>
        <a:lstStyle/>
        <a:p>
          <a:r>
            <a:rPr lang="fr-BE" sz="1800" b="1" smtClean="0">
              <a:latin typeface="+mn-lt"/>
            </a:rPr>
            <a:t>Application </a:t>
          </a:r>
          <a:r>
            <a:rPr lang="en-GB" sz="1800" b="1" noProof="0" smtClean="0">
              <a:latin typeface="+mn-lt"/>
            </a:rPr>
            <a:t>Form</a:t>
          </a:r>
          <a:endParaRPr lang="en-GB" sz="1800" b="1" noProof="0" dirty="0">
            <a:latin typeface="+mn-lt"/>
          </a:endParaRPr>
        </a:p>
      </dgm:t>
    </dgm:pt>
    <dgm:pt modelId="{E8D6A835-28DD-497D-80EB-6689FBAD1EFC}" type="parTrans" cxnId="{6259C49D-CD1C-4C5C-8287-27C67FFBF889}">
      <dgm:prSet/>
      <dgm:spPr/>
      <dgm:t>
        <a:bodyPr/>
        <a:lstStyle/>
        <a:p>
          <a:endParaRPr lang="en-GB" sz="1800">
            <a:latin typeface="Antique Olive Compact" pitchFamily="34" charset="0"/>
          </a:endParaRPr>
        </a:p>
      </dgm:t>
    </dgm:pt>
    <dgm:pt modelId="{D556FAB8-95A1-48BB-B975-C0C017B78407}" type="sibTrans" cxnId="{6259C49D-CD1C-4C5C-8287-27C67FFBF889}">
      <dgm:prSet/>
      <dgm:spPr/>
      <dgm:t>
        <a:bodyPr/>
        <a:lstStyle/>
        <a:p>
          <a:endParaRPr lang="en-GB" sz="1800">
            <a:latin typeface="Antique Olive Compact" pitchFamily="34" charset="0"/>
          </a:endParaRPr>
        </a:p>
      </dgm:t>
    </dgm:pt>
    <dgm:pt modelId="{D1BFED17-C017-4DF8-BD46-3E5724EF9BC7}">
      <dgm:prSet phldrT="[Text]" custT="1"/>
      <dgm:spPr>
        <a:solidFill>
          <a:srgbClr val="FFFF00"/>
        </a:solidFill>
      </dgm:spPr>
      <dgm:t>
        <a:bodyPr/>
        <a:lstStyle/>
        <a:p>
          <a:endParaRPr lang="en-GB" sz="1800" noProof="0" smtClean="0">
            <a:solidFill>
              <a:schemeClr val="tx1"/>
            </a:solidFill>
            <a:latin typeface="+mn-lt"/>
          </a:endParaRPr>
        </a:p>
        <a:p>
          <a:r>
            <a:rPr lang="en-GB" sz="1800" b="1" noProof="0" smtClean="0">
              <a:solidFill>
                <a:schemeClr val="tx1"/>
              </a:solidFill>
              <a:latin typeface="+mn-lt"/>
            </a:rPr>
            <a:t>Part A</a:t>
          </a:r>
        </a:p>
        <a:p>
          <a:r>
            <a:rPr lang="en-GB" sz="1800" noProof="0" smtClean="0">
              <a:solidFill>
                <a:schemeClr val="tx1"/>
              </a:solidFill>
              <a:latin typeface="+mn-lt"/>
            </a:rPr>
            <a:t>Main characteristics of the proposal</a:t>
          </a:r>
          <a:endParaRPr lang="en-GB" sz="1800" noProof="0" dirty="0">
            <a:solidFill>
              <a:schemeClr val="tx1"/>
            </a:solidFill>
            <a:latin typeface="+mn-lt"/>
          </a:endParaRPr>
        </a:p>
      </dgm:t>
    </dgm:pt>
    <dgm:pt modelId="{3775E24A-9C35-42AF-88D0-C281824E2768}" type="parTrans" cxnId="{0137CE0F-720E-4787-BBFD-A658A3F93902}">
      <dgm:prSet/>
      <dgm:spPr/>
      <dgm:t>
        <a:bodyPr/>
        <a:lstStyle/>
        <a:p>
          <a:endParaRPr lang="en-GB" sz="1800">
            <a:latin typeface="Antique Olive Compact" pitchFamily="34" charset="0"/>
          </a:endParaRPr>
        </a:p>
      </dgm:t>
    </dgm:pt>
    <dgm:pt modelId="{C798F6CE-C9A8-464A-88E7-C084C9DAAB88}" type="sibTrans" cxnId="{0137CE0F-720E-4787-BBFD-A658A3F93902}">
      <dgm:prSet/>
      <dgm:spPr/>
      <dgm:t>
        <a:bodyPr/>
        <a:lstStyle/>
        <a:p>
          <a:endParaRPr lang="en-GB" sz="1800">
            <a:latin typeface="Antique Olive Compact" pitchFamily="34" charset="0"/>
          </a:endParaRPr>
        </a:p>
      </dgm:t>
    </dgm:pt>
    <dgm:pt modelId="{698AD627-9C36-408B-BD46-C10528395551}">
      <dgm:prSet phldrT="[Text]" custT="1"/>
      <dgm:spPr>
        <a:solidFill>
          <a:srgbClr val="00B050"/>
        </a:solidFill>
      </dgm:spPr>
      <dgm:t>
        <a:bodyPr/>
        <a:lstStyle/>
        <a:p>
          <a:endParaRPr lang="fr-BE" sz="1800" dirty="0" smtClean="0">
            <a:latin typeface="Antique Olive Compact" pitchFamily="34" charset="0"/>
          </a:endParaRPr>
        </a:p>
        <a:p>
          <a:r>
            <a:rPr lang="fr-BE" sz="1800" b="1" dirty="0" smtClean="0">
              <a:solidFill>
                <a:schemeClr val="tx1"/>
              </a:solidFill>
              <a:latin typeface="+mn-lt"/>
            </a:rPr>
            <a:t>Part B</a:t>
          </a:r>
        </a:p>
        <a:p>
          <a:r>
            <a:rPr lang="fr-BE" sz="1800" dirty="0" smtClean="0">
              <a:solidFill>
                <a:schemeClr val="tx1"/>
              </a:solidFill>
              <a:latin typeface="+mn-lt"/>
            </a:rPr>
            <a:t>Administrative information</a:t>
          </a:r>
        </a:p>
        <a:p>
          <a:endParaRPr lang="en-GB" sz="1800" dirty="0">
            <a:latin typeface="Antique Olive Compact" pitchFamily="34" charset="0"/>
          </a:endParaRPr>
        </a:p>
      </dgm:t>
    </dgm:pt>
    <dgm:pt modelId="{788F9677-5568-476C-B582-AFF00F142490}" type="parTrans" cxnId="{6D1D5D7B-FC69-435B-A36F-1CF85B650BB2}">
      <dgm:prSet/>
      <dgm:spPr/>
      <dgm:t>
        <a:bodyPr/>
        <a:lstStyle/>
        <a:p>
          <a:endParaRPr lang="en-GB" sz="1800">
            <a:latin typeface="Antique Olive Compact" pitchFamily="34" charset="0"/>
          </a:endParaRPr>
        </a:p>
      </dgm:t>
    </dgm:pt>
    <dgm:pt modelId="{FC4D6C09-D0CE-4A89-B2E5-5964040B8BC5}" type="sibTrans" cxnId="{6D1D5D7B-FC69-435B-A36F-1CF85B650BB2}">
      <dgm:prSet/>
      <dgm:spPr/>
      <dgm:t>
        <a:bodyPr/>
        <a:lstStyle/>
        <a:p>
          <a:endParaRPr lang="en-GB" sz="1800">
            <a:latin typeface="Antique Olive Compact" pitchFamily="34" charset="0"/>
          </a:endParaRPr>
        </a:p>
      </dgm:t>
    </dgm:pt>
    <dgm:pt modelId="{B1D217E5-687B-4EE8-9C02-F054FBD92DF2}">
      <dgm:prSet phldrT="[Text]" custT="1"/>
      <dgm:spPr>
        <a:solidFill>
          <a:srgbClr val="FF0000"/>
        </a:solidFill>
      </dgm:spPr>
      <dgm:t>
        <a:bodyPr/>
        <a:lstStyle/>
        <a:p>
          <a:r>
            <a:rPr lang="fr-BE" sz="1800" b="1" smtClean="0">
              <a:solidFill>
                <a:schemeClr val="tx1"/>
              </a:solidFill>
              <a:latin typeface="+mn-lt"/>
            </a:rPr>
            <a:t>Part C</a:t>
          </a:r>
        </a:p>
        <a:p>
          <a:r>
            <a:rPr lang="fr-BE" sz="1800" smtClean="0">
              <a:solidFill>
                <a:schemeClr val="tx1"/>
              </a:solidFill>
              <a:latin typeface="+mn-lt"/>
            </a:rPr>
            <a:t>Information on </a:t>
          </a:r>
          <a:r>
            <a:rPr lang="en-GB" sz="1800" noProof="0" smtClean="0">
              <a:solidFill>
                <a:schemeClr val="tx1"/>
              </a:solidFill>
              <a:latin typeface="+mn-lt"/>
            </a:rPr>
            <a:t>compliance</a:t>
          </a:r>
          <a:r>
            <a:rPr lang="fr-BE" sz="1800" smtClean="0">
              <a:solidFill>
                <a:schemeClr val="tx1"/>
              </a:solidFill>
              <a:latin typeface="+mn-lt"/>
            </a:rPr>
            <a:t> with EU law</a:t>
          </a:r>
          <a:endParaRPr lang="fr-BE" sz="1800" dirty="0" smtClean="0">
            <a:solidFill>
              <a:schemeClr val="tx1"/>
            </a:solidFill>
            <a:latin typeface="+mn-lt"/>
          </a:endParaRPr>
        </a:p>
      </dgm:t>
    </dgm:pt>
    <dgm:pt modelId="{BAC187B5-9975-4467-9138-9BF1DAD033D8}" type="parTrans" cxnId="{871294BE-2466-4F1A-83DD-C724F6650FDB}">
      <dgm:prSet/>
      <dgm:spPr/>
      <dgm:t>
        <a:bodyPr/>
        <a:lstStyle/>
        <a:p>
          <a:endParaRPr lang="en-GB" sz="1800">
            <a:latin typeface="Antique Olive Compact" pitchFamily="34" charset="0"/>
          </a:endParaRPr>
        </a:p>
      </dgm:t>
    </dgm:pt>
    <dgm:pt modelId="{51A99C23-3BB2-4C44-AE22-3917966EC8D5}" type="sibTrans" cxnId="{871294BE-2466-4F1A-83DD-C724F6650FDB}">
      <dgm:prSet/>
      <dgm:spPr/>
      <dgm:t>
        <a:bodyPr/>
        <a:lstStyle/>
        <a:p>
          <a:endParaRPr lang="en-GB" sz="1800">
            <a:latin typeface="Antique Olive Compact" pitchFamily="34" charset="0"/>
          </a:endParaRPr>
        </a:p>
      </dgm:t>
    </dgm:pt>
    <dgm:pt modelId="{018BBCE4-6357-454D-93E7-22E0227E2CEC}">
      <dgm:prSet phldrT="[Text]" custT="1"/>
      <dgm:spPr>
        <a:solidFill>
          <a:srgbClr val="002060"/>
        </a:solidFill>
      </dgm:spPr>
      <dgm:t>
        <a:bodyPr/>
        <a:lstStyle/>
        <a:p>
          <a:r>
            <a:rPr lang="en-GB" sz="1800" b="1" noProof="0" dirty="0" smtClean="0">
              <a:solidFill>
                <a:schemeClr val="bg1"/>
              </a:solidFill>
              <a:latin typeface="+mn-lt"/>
            </a:rPr>
            <a:t>Part D</a:t>
          </a:r>
        </a:p>
        <a:p>
          <a:r>
            <a:rPr lang="en-GB" sz="1800" noProof="0" dirty="0" smtClean="0">
              <a:latin typeface="+mn-lt"/>
            </a:rPr>
            <a:t>Technical and financial information</a:t>
          </a:r>
        </a:p>
        <a:p>
          <a:endParaRPr lang="en-GB" sz="1800" dirty="0">
            <a:latin typeface="Antique Olive Compact" pitchFamily="34" charset="0"/>
          </a:endParaRPr>
        </a:p>
      </dgm:t>
    </dgm:pt>
    <dgm:pt modelId="{4DD55905-D21C-4BD4-9D48-04A863F4343F}" type="parTrans" cxnId="{F0FC40E6-6522-4021-B7E4-1C671ADFC53A}">
      <dgm:prSet/>
      <dgm:spPr/>
      <dgm:t>
        <a:bodyPr/>
        <a:lstStyle/>
        <a:p>
          <a:endParaRPr lang="en-GB" sz="1800">
            <a:latin typeface="Antique Olive Compact" pitchFamily="34" charset="0"/>
          </a:endParaRPr>
        </a:p>
      </dgm:t>
    </dgm:pt>
    <dgm:pt modelId="{3E42266E-770C-4015-9E30-5247519DE659}" type="sibTrans" cxnId="{F0FC40E6-6522-4021-B7E4-1C671ADFC53A}">
      <dgm:prSet/>
      <dgm:spPr/>
      <dgm:t>
        <a:bodyPr/>
        <a:lstStyle/>
        <a:p>
          <a:endParaRPr lang="en-GB" sz="1800">
            <a:latin typeface="Antique Olive Compact" pitchFamily="34" charset="0"/>
          </a:endParaRPr>
        </a:p>
      </dgm:t>
    </dgm:pt>
    <dgm:pt modelId="{C686CA7F-69D9-449D-9CA8-5EE0ACCE4B29}" type="pres">
      <dgm:prSet presAssocID="{D55B6D96-87FD-43B6-9D1F-9772E234A34D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61E7695-D826-4F10-9B73-2E2A6576AEEB}" type="pres">
      <dgm:prSet presAssocID="{D55B6D96-87FD-43B6-9D1F-9772E234A34D}" presName="matrix" presStyleCnt="0"/>
      <dgm:spPr/>
    </dgm:pt>
    <dgm:pt modelId="{8556462D-DB67-49D3-BFE6-4DAD330A61FF}" type="pres">
      <dgm:prSet presAssocID="{D55B6D96-87FD-43B6-9D1F-9772E234A34D}" presName="tile1" presStyleLbl="node1" presStyleIdx="0" presStyleCnt="4"/>
      <dgm:spPr/>
      <dgm:t>
        <a:bodyPr/>
        <a:lstStyle/>
        <a:p>
          <a:endParaRPr lang="en-GB"/>
        </a:p>
      </dgm:t>
    </dgm:pt>
    <dgm:pt modelId="{5BDD6816-F078-450A-B5F4-16A5966C3958}" type="pres">
      <dgm:prSet presAssocID="{D55B6D96-87FD-43B6-9D1F-9772E234A34D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6F41CA6-CD9B-4859-840A-3F6F4F36224B}" type="pres">
      <dgm:prSet presAssocID="{D55B6D96-87FD-43B6-9D1F-9772E234A34D}" presName="tile2" presStyleLbl="node1" presStyleIdx="1" presStyleCnt="4"/>
      <dgm:spPr/>
      <dgm:t>
        <a:bodyPr/>
        <a:lstStyle/>
        <a:p>
          <a:endParaRPr lang="en-GB"/>
        </a:p>
      </dgm:t>
    </dgm:pt>
    <dgm:pt modelId="{A85C59EA-A0F9-4908-8738-EE9C59F09FBE}" type="pres">
      <dgm:prSet presAssocID="{D55B6D96-87FD-43B6-9D1F-9772E234A34D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798FB81-BA30-4014-8D42-B3EE071EA469}" type="pres">
      <dgm:prSet presAssocID="{D55B6D96-87FD-43B6-9D1F-9772E234A34D}" presName="tile3" presStyleLbl="node1" presStyleIdx="2" presStyleCnt="4"/>
      <dgm:spPr/>
      <dgm:t>
        <a:bodyPr/>
        <a:lstStyle/>
        <a:p>
          <a:endParaRPr lang="en-GB"/>
        </a:p>
      </dgm:t>
    </dgm:pt>
    <dgm:pt modelId="{CF924A0E-2443-4347-97CF-F44920349757}" type="pres">
      <dgm:prSet presAssocID="{D55B6D96-87FD-43B6-9D1F-9772E234A34D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688BE80-8432-41DF-B626-AE76EB2C682D}" type="pres">
      <dgm:prSet presAssocID="{D55B6D96-87FD-43B6-9D1F-9772E234A34D}" presName="tile4" presStyleLbl="node1" presStyleIdx="3" presStyleCnt="4" custLinFactNeighborY="1941"/>
      <dgm:spPr/>
      <dgm:t>
        <a:bodyPr/>
        <a:lstStyle/>
        <a:p>
          <a:endParaRPr lang="en-GB"/>
        </a:p>
      </dgm:t>
    </dgm:pt>
    <dgm:pt modelId="{EC14D68E-2BC3-425E-92B4-8AF490794AD9}" type="pres">
      <dgm:prSet presAssocID="{D55B6D96-87FD-43B6-9D1F-9772E234A34D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2B819CF-2F71-41C3-B1E9-6652B93872EF}" type="pres">
      <dgm:prSet presAssocID="{D55B6D96-87FD-43B6-9D1F-9772E234A34D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GB"/>
        </a:p>
      </dgm:t>
    </dgm:pt>
  </dgm:ptLst>
  <dgm:cxnLst>
    <dgm:cxn modelId="{A15C10F6-F6EF-48C0-8888-433029D56B22}" type="presOf" srcId="{018BBCE4-6357-454D-93E7-22E0227E2CEC}" destId="{9688BE80-8432-41DF-B626-AE76EB2C682D}" srcOrd="0" destOrd="0" presId="urn:microsoft.com/office/officeart/2005/8/layout/matrix1"/>
    <dgm:cxn modelId="{871294BE-2466-4F1A-83DD-C724F6650FDB}" srcId="{0E649BB2-B198-488A-AC76-16575396F451}" destId="{B1D217E5-687B-4EE8-9C02-F054FBD92DF2}" srcOrd="2" destOrd="0" parTransId="{BAC187B5-9975-4467-9138-9BF1DAD033D8}" sibTransId="{51A99C23-3BB2-4C44-AE22-3917966EC8D5}"/>
    <dgm:cxn modelId="{B5C97518-E9CC-41FD-AE3C-0AE51049896E}" type="presOf" srcId="{D1BFED17-C017-4DF8-BD46-3E5724EF9BC7}" destId="{8556462D-DB67-49D3-BFE6-4DAD330A61FF}" srcOrd="0" destOrd="0" presId="urn:microsoft.com/office/officeart/2005/8/layout/matrix1"/>
    <dgm:cxn modelId="{89149ADE-FF63-4288-B1C8-362FF41ACA05}" type="presOf" srcId="{0E649BB2-B198-488A-AC76-16575396F451}" destId="{A2B819CF-2F71-41C3-B1E9-6652B93872EF}" srcOrd="0" destOrd="0" presId="urn:microsoft.com/office/officeart/2005/8/layout/matrix1"/>
    <dgm:cxn modelId="{11FD216B-B442-4650-8D15-5AF4A994FC9A}" type="presOf" srcId="{D1BFED17-C017-4DF8-BD46-3E5724EF9BC7}" destId="{5BDD6816-F078-450A-B5F4-16A5966C3958}" srcOrd="1" destOrd="0" presId="urn:microsoft.com/office/officeart/2005/8/layout/matrix1"/>
    <dgm:cxn modelId="{1A2EBDC9-4F9C-4269-838A-E575043EB168}" type="presOf" srcId="{B1D217E5-687B-4EE8-9C02-F054FBD92DF2}" destId="{1798FB81-BA30-4014-8D42-B3EE071EA469}" srcOrd="0" destOrd="0" presId="urn:microsoft.com/office/officeart/2005/8/layout/matrix1"/>
    <dgm:cxn modelId="{F0FC40E6-6522-4021-B7E4-1C671ADFC53A}" srcId="{0E649BB2-B198-488A-AC76-16575396F451}" destId="{018BBCE4-6357-454D-93E7-22E0227E2CEC}" srcOrd="3" destOrd="0" parTransId="{4DD55905-D21C-4BD4-9D48-04A863F4343F}" sibTransId="{3E42266E-770C-4015-9E30-5247519DE659}"/>
    <dgm:cxn modelId="{6D1D5D7B-FC69-435B-A36F-1CF85B650BB2}" srcId="{0E649BB2-B198-488A-AC76-16575396F451}" destId="{698AD627-9C36-408B-BD46-C10528395551}" srcOrd="1" destOrd="0" parTransId="{788F9677-5568-476C-B582-AFF00F142490}" sibTransId="{FC4D6C09-D0CE-4A89-B2E5-5964040B8BC5}"/>
    <dgm:cxn modelId="{0137CE0F-720E-4787-BBFD-A658A3F93902}" srcId="{0E649BB2-B198-488A-AC76-16575396F451}" destId="{D1BFED17-C017-4DF8-BD46-3E5724EF9BC7}" srcOrd="0" destOrd="0" parTransId="{3775E24A-9C35-42AF-88D0-C281824E2768}" sibTransId="{C798F6CE-C9A8-464A-88E7-C084C9DAAB88}"/>
    <dgm:cxn modelId="{B208005B-782E-4505-A665-61AFE2AADA04}" type="presOf" srcId="{698AD627-9C36-408B-BD46-C10528395551}" destId="{36F41CA6-CD9B-4859-840A-3F6F4F36224B}" srcOrd="0" destOrd="0" presId="urn:microsoft.com/office/officeart/2005/8/layout/matrix1"/>
    <dgm:cxn modelId="{3CAA0E18-07D7-493E-A4D2-FBD39AFE913C}" type="presOf" srcId="{D55B6D96-87FD-43B6-9D1F-9772E234A34D}" destId="{C686CA7F-69D9-449D-9CA8-5EE0ACCE4B29}" srcOrd="0" destOrd="0" presId="urn:microsoft.com/office/officeart/2005/8/layout/matrix1"/>
    <dgm:cxn modelId="{A542A230-13B3-4790-8BAA-E1D15CFD2C7E}" type="presOf" srcId="{698AD627-9C36-408B-BD46-C10528395551}" destId="{A85C59EA-A0F9-4908-8738-EE9C59F09FBE}" srcOrd="1" destOrd="0" presId="urn:microsoft.com/office/officeart/2005/8/layout/matrix1"/>
    <dgm:cxn modelId="{6259C49D-CD1C-4C5C-8287-27C67FFBF889}" srcId="{D55B6D96-87FD-43B6-9D1F-9772E234A34D}" destId="{0E649BB2-B198-488A-AC76-16575396F451}" srcOrd="0" destOrd="0" parTransId="{E8D6A835-28DD-497D-80EB-6689FBAD1EFC}" sibTransId="{D556FAB8-95A1-48BB-B975-C0C017B78407}"/>
    <dgm:cxn modelId="{FC6E6D47-98F8-4563-9C20-3C65501EAD62}" type="presOf" srcId="{B1D217E5-687B-4EE8-9C02-F054FBD92DF2}" destId="{CF924A0E-2443-4347-97CF-F44920349757}" srcOrd="1" destOrd="0" presId="urn:microsoft.com/office/officeart/2005/8/layout/matrix1"/>
    <dgm:cxn modelId="{F6A30B49-1F56-4160-9B72-8ED283561764}" type="presOf" srcId="{018BBCE4-6357-454D-93E7-22E0227E2CEC}" destId="{EC14D68E-2BC3-425E-92B4-8AF490794AD9}" srcOrd="1" destOrd="0" presId="urn:microsoft.com/office/officeart/2005/8/layout/matrix1"/>
    <dgm:cxn modelId="{15A178D8-BFCB-4793-97F3-7CA72CAB43B7}" type="presParOf" srcId="{C686CA7F-69D9-449D-9CA8-5EE0ACCE4B29}" destId="{061E7695-D826-4F10-9B73-2E2A6576AEEB}" srcOrd="0" destOrd="0" presId="urn:microsoft.com/office/officeart/2005/8/layout/matrix1"/>
    <dgm:cxn modelId="{67C59406-CE7E-4556-B4E1-A584C63FE154}" type="presParOf" srcId="{061E7695-D826-4F10-9B73-2E2A6576AEEB}" destId="{8556462D-DB67-49D3-BFE6-4DAD330A61FF}" srcOrd="0" destOrd="0" presId="urn:microsoft.com/office/officeart/2005/8/layout/matrix1"/>
    <dgm:cxn modelId="{56CAF74A-77DA-4EBE-B88C-C3DB33A30819}" type="presParOf" srcId="{061E7695-D826-4F10-9B73-2E2A6576AEEB}" destId="{5BDD6816-F078-450A-B5F4-16A5966C3958}" srcOrd="1" destOrd="0" presId="urn:microsoft.com/office/officeart/2005/8/layout/matrix1"/>
    <dgm:cxn modelId="{E200A8B4-413C-41EC-8654-4510FD695588}" type="presParOf" srcId="{061E7695-D826-4F10-9B73-2E2A6576AEEB}" destId="{36F41CA6-CD9B-4859-840A-3F6F4F36224B}" srcOrd="2" destOrd="0" presId="urn:microsoft.com/office/officeart/2005/8/layout/matrix1"/>
    <dgm:cxn modelId="{06167960-AA70-4613-B692-7936DEED5532}" type="presParOf" srcId="{061E7695-D826-4F10-9B73-2E2A6576AEEB}" destId="{A85C59EA-A0F9-4908-8738-EE9C59F09FBE}" srcOrd="3" destOrd="0" presId="urn:microsoft.com/office/officeart/2005/8/layout/matrix1"/>
    <dgm:cxn modelId="{2ACDD5A3-4F6D-4C6E-AE07-6CF6D3BECCC1}" type="presParOf" srcId="{061E7695-D826-4F10-9B73-2E2A6576AEEB}" destId="{1798FB81-BA30-4014-8D42-B3EE071EA469}" srcOrd="4" destOrd="0" presId="urn:microsoft.com/office/officeart/2005/8/layout/matrix1"/>
    <dgm:cxn modelId="{8DB88624-EE7A-4CDA-BDF5-12F223846BFE}" type="presParOf" srcId="{061E7695-D826-4F10-9B73-2E2A6576AEEB}" destId="{CF924A0E-2443-4347-97CF-F44920349757}" srcOrd="5" destOrd="0" presId="urn:microsoft.com/office/officeart/2005/8/layout/matrix1"/>
    <dgm:cxn modelId="{685DD06D-E1D7-4D36-BCCD-1C6667596F61}" type="presParOf" srcId="{061E7695-D826-4F10-9B73-2E2A6576AEEB}" destId="{9688BE80-8432-41DF-B626-AE76EB2C682D}" srcOrd="6" destOrd="0" presId="urn:microsoft.com/office/officeart/2005/8/layout/matrix1"/>
    <dgm:cxn modelId="{56B54A98-900D-472F-A7E0-92C8640C9267}" type="presParOf" srcId="{061E7695-D826-4F10-9B73-2E2A6576AEEB}" destId="{EC14D68E-2BC3-425E-92B4-8AF490794AD9}" srcOrd="7" destOrd="0" presId="urn:microsoft.com/office/officeart/2005/8/layout/matrix1"/>
    <dgm:cxn modelId="{4D7493EF-FE2F-48B2-85AD-4116516A5D7A}" type="presParOf" srcId="{C686CA7F-69D9-449D-9CA8-5EE0ACCE4B29}" destId="{A2B819CF-2F71-41C3-B1E9-6652B93872EF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5A6FF1-4E24-42F4-BD09-0A584A775E22}">
      <dsp:nvSpPr>
        <dsp:cNvPr id="0" name=""/>
        <dsp:cNvSpPr/>
      </dsp:nvSpPr>
      <dsp:spPr>
        <a:xfrm>
          <a:off x="2571" y="234684"/>
          <a:ext cx="2507456" cy="47261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300" b="1" kern="1200" dirty="0" smtClean="0"/>
            <a:t>Relevance</a:t>
          </a:r>
          <a:endParaRPr lang="fr-BE" sz="1300" b="1" kern="1200" dirty="0"/>
        </a:p>
      </dsp:txBody>
      <dsp:txXfrm>
        <a:off x="2571" y="234684"/>
        <a:ext cx="2507456" cy="472616"/>
      </dsp:txXfrm>
    </dsp:sp>
    <dsp:sp modelId="{8CBD35A8-8ADF-480C-BE46-6C0C83B7A4FB}">
      <dsp:nvSpPr>
        <dsp:cNvPr id="0" name=""/>
        <dsp:cNvSpPr/>
      </dsp:nvSpPr>
      <dsp:spPr>
        <a:xfrm>
          <a:off x="2571" y="707300"/>
          <a:ext cx="2507456" cy="2729902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B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altLang="de-DE" sz="1300" i="0" kern="1200" smtClean="0"/>
            <a:t>Alignment to DSI implementation objectives &amp; activities (WP)</a:t>
          </a:r>
          <a:endParaRPr lang="fr-B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B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BE" sz="1300" kern="1200" smtClean="0"/>
            <a:t>Alignment to EU/national policies, strategies and activities</a:t>
          </a:r>
          <a:endParaRPr lang="fr-BE" sz="1300" kern="1200" dirty="0"/>
        </a:p>
      </dsp:txBody>
      <dsp:txXfrm>
        <a:off x="2571" y="707300"/>
        <a:ext cx="2507456" cy="2729902"/>
      </dsp:txXfrm>
    </dsp:sp>
    <dsp:sp modelId="{3F46D008-D5B0-4059-8E41-B0182DD91F37}">
      <dsp:nvSpPr>
        <dsp:cNvPr id="0" name=""/>
        <dsp:cNvSpPr/>
      </dsp:nvSpPr>
      <dsp:spPr>
        <a:xfrm>
          <a:off x="2861071" y="234684"/>
          <a:ext cx="2507456" cy="472616"/>
        </a:xfrm>
        <a:prstGeom prst="rect">
          <a:avLst/>
        </a:prstGeom>
        <a:solidFill>
          <a:srgbClr val="00B050"/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300" b="1" kern="1200" smtClean="0"/>
            <a:t>Quality &amp; efficiency of implementation</a:t>
          </a:r>
          <a:endParaRPr lang="fr-BE" sz="1300" b="1" kern="1200" dirty="0"/>
        </a:p>
      </dsp:txBody>
      <dsp:txXfrm>
        <a:off x="2861071" y="234684"/>
        <a:ext cx="2507456" cy="472616"/>
      </dsp:txXfrm>
    </dsp:sp>
    <dsp:sp modelId="{25ABE22B-820D-4918-9C8D-95F583322247}">
      <dsp:nvSpPr>
        <dsp:cNvPr id="0" name=""/>
        <dsp:cNvSpPr/>
      </dsp:nvSpPr>
      <dsp:spPr>
        <a:xfrm>
          <a:off x="2861071" y="707300"/>
          <a:ext cx="2507456" cy="2729902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B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altLang="de-DE" sz="1300" i="0" kern="1200" smtClean="0"/>
            <a:t>Maturity</a:t>
          </a:r>
          <a:endParaRPr lang="fr-B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BE" sz="1300" kern="1200" smtClean="0"/>
            <a:t>Coherence/effectivess with work plan</a:t>
          </a:r>
          <a:endParaRPr lang="fr-B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BE" sz="1300" kern="1200" smtClean="0"/>
            <a:t>Quality of consortium/consortium members</a:t>
          </a:r>
          <a:endParaRPr lang="fr-B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BE" sz="1300" kern="1200" smtClean="0"/>
            <a:t>Support from national authorities/industry/NGOs</a:t>
          </a:r>
          <a:endParaRPr lang="fr-B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BE" sz="1300" kern="1200" smtClean="0"/>
            <a:t>Attention to security/privacy/</a:t>
          </a:r>
          <a:br>
            <a:rPr lang="fr-BE" sz="1300" kern="1200" smtClean="0"/>
          </a:br>
          <a:r>
            <a:rPr lang="fr-BE" sz="1300" kern="1200" smtClean="0"/>
            <a:t>inclusiveness/accessibility</a:t>
          </a:r>
          <a:endParaRPr lang="fr-B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BE" sz="1300" kern="1200" dirty="0"/>
        </a:p>
      </dsp:txBody>
      <dsp:txXfrm>
        <a:off x="2861071" y="707300"/>
        <a:ext cx="2507456" cy="2729902"/>
      </dsp:txXfrm>
    </dsp:sp>
    <dsp:sp modelId="{52780780-82C2-469E-B3B8-925698B153EA}">
      <dsp:nvSpPr>
        <dsp:cNvPr id="0" name=""/>
        <dsp:cNvSpPr/>
      </dsp:nvSpPr>
      <dsp:spPr>
        <a:xfrm>
          <a:off x="5719571" y="234684"/>
          <a:ext cx="2507456" cy="472616"/>
        </a:xfrm>
        <a:prstGeom prst="rect">
          <a:avLst/>
        </a:prstGeom>
        <a:solidFill>
          <a:srgbClr val="FF0000"/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300" b="1" kern="1200" smtClean="0"/>
            <a:t>Impact &amp; sustainability</a:t>
          </a:r>
          <a:endParaRPr lang="fr-BE" sz="1300" b="1" kern="1200" dirty="0"/>
        </a:p>
      </dsp:txBody>
      <dsp:txXfrm>
        <a:off x="5719571" y="234684"/>
        <a:ext cx="2507456" cy="472616"/>
      </dsp:txXfrm>
    </dsp:sp>
    <dsp:sp modelId="{C895B166-96B3-497D-A00E-4A408A129E29}">
      <dsp:nvSpPr>
        <dsp:cNvPr id="0" name=""/>
        <dsp:cNvSpPr/>
      </dsp:nvSpPr>
      <dsp:spPr>
        <a:xfrm>
          <a:off x="5719571" y="707300"/>
          <a:ext cx="2507456" cy="2729902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B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Quality of the approach to facilitate wider deployment/take-up of the proposed actions</a:t>
          </a:r>
          <a:br>
            <a:rPr lang="en-GB" sz="1300" kern="120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</a:br>
          <a:endParaRPr lang="fr-BE" sz="1300" kern="1200" dirty="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Capability of long-term sustainability without EU funding</a:t>
          </a:r>
          <a:endParaRPr lang="en-GB" sz="1300" kern="1200" dirty="0">
            <a:solidFill>
              <a:schemeClr val="dk1"/>
            </a:solidFill>
            <a:effectLst/>
            <a:latin typeface="+mn-lt"/>
            <a:ea typeface="+mn-ea"/>
            <a:cs typeface="+mn-cs"/>
          </a:endParaRPr>
        </a:p>
      </dsp:txBody>
      <dsp:txXfrm>
        <a:off x="5719571" y="707300"/>
        <a:ext cx="2507456" cy="27299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56462D-DB67-49D3-BFE6-4DAD330A61FF}">
      <dsp:nvSpPr>
        <dsp:cNvPr id="0" name=""/>
        <dsp:cNvSpPr/>
      </dsp:nvSpPr>
      <dsp:spPr>
        <a:xfrm rot="16200000">
          <a:off x="1139428" y="-1139428"/>
          <a:ext cx="1835944" cy="4114800"/>
        </a:xfrm>
        <a:prstGeom prst="round1Rect">
          <a:avLst/>
        </a:prstGeom>
        <a:solidFill>
          <a:srgbClr val="FFFF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800" kern="1200" noProof="0" smtClean="0">
            <a:solidFill>
              <a:schemeClr val="tx1"/>
            </a:solidFill>
            <a:latin typeface="+mn-lt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noProof="0" smtClean="0">
              <a:solidFill>
                <a:schemeClr val="tx1"/>
              </a:solidFill>
              <a:latin typeface="+mn-lt"/>
            </a:rPr>
            <a:t>Part 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noProof="0" smtClean="0">
              <a:solidFill>
                <a:schemeClr val="tx1"/>
              </a:solidFill>
              <a:latin typeface="+mn-lt"/>
            </a:rPr>
            <a:t>Main characteristics of the proposal</a:t>
          </a:r>
          <a:endParaRPr lang="en-GB" sz="1800" kern="1200" noProof="0" dirty="0">
            <a:solidFill>
              <a:schemeClr val="tx1"/>
            </a:solidFill>
            <a:latin typeface="+mn-lt"/>
          </a:endParaRPr>
        </a:p>
      </dsp:txBody>
      <dsp:txXfrm rot="5400000">
        <a:off x="-1" y="1"/>
        <a:ext cx="4114800" cy="1376958"/>
      </dsp:txXfrm>
    </dsp:sp>
    <dsp:sp modelId="{36F41CA6-CD9B-4859-840A-3F6F4F36224B}">
      <dsp:nvSpPr>
        <dsp:cNvPr id="0" name=""/>
        <dsp:cNvSpPr/>
      </dsp:nvSpPr>
      <dsp:spPr>
        <a:xfrm>
          <a:off x="4114800" y="0"/>
          <a:ext cx="4114800" cy="1835944"/>
        </a:xfrm>
        <a:prstGeom prst="round1Rect">
          <a:avLst/>
        </a:prstGeom>
        <a:solidFill>
          <a:srgbClr val="00B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BE" sz="1800" kern="1200" dirty="0" smtClean="0">
            <a:latin typeface="Antique Olive Compact" pitchFamily="34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800" b="1" kern="1200" dirty="0" smtClean="0">
              <a:solidFill>
                <a:schemeClr val="tx1"/>
              </a:solidFill>
              <a:latin typeface="+mn-lt"/>
            </a:rPr>
            <a:t>Part B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800" kern="1200" dirty="0" smtClean="0">
              <a:solidFill>
                <a:schemeClr val="tx1"/>
              </a:solidFill>
              <a:latin typeface="+mn-lt"/>
            </a:rPr>
            <a:t>Administrative information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800" kern="1200" dirty="0">
            <a:latin typeface="Antique Olive Compact" pitchFamily="34" charset="0"/>
          </a:endParaRPr>
        </a:p>
      </dsp:txBody>
      <dsp:txXfrm>
        <a:off x="4114800" y="0"/>
        <a:ext cx="4114800" cy="1376958"/>
      </dsp:txXfrm>
    </dsp:sp>
    <dsp:sp modelId="{1798FB81-BA30-4014-8D42-B3EE071EA469}">
      <dsp:nvSpPr>
        <dsp:cNvPr id="0" name=""/>
        <dsp:cNvSpPr/>
      </dsp:nvSpPr>
      <dsp:spPr>
        <a:xfrm rot="10800000">
          <a:off x="0" y="1835944"/>
          <a:ext cx="4114800" cy="1835944"/>
        </a:xfrm>
        <a:prstGeom prst="round1Rect">
          <a:avLst/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800" b="1" kern="1200" smtClean="0">
              <a:solidFill>
                <a:schemeClr val="tx1"/>
              </a:solidFill>
              <a:latin typeface="+mn-lt"/>
            </a:rPr>
            <a:t>Part C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800" kern="1200" smtClean="0">
              <a:solidFill>
                <a:schemeClr val="tx1"/>
              </a:solidFill>
              <a:latin typeface="+mn-lt"/>
            </a:rPr>
            <a:t>Information on </a:t>
          </a:r>
          <a:r>
            <a:rPr lang="en-GB" sz="1800" kern="1200" noProof="0" smtClean="0">
              <a:solidFill>
                <a:schemeClr val="tx1"/>
              </a:solidFill>
              <a:latin typeface="+mn-lt"/>
            </a:rPr>
            <a:t>compliance</a:t>
          </a:r>
          <a:r>
            <a:rPr lang="fr-BE" sz="1800" kern="1200" smtClean="0">
              <a:solidFill>
                <a:schemeClr val="tx1"/>
              </a:solidFill>
              <a:latin typeface="+mn-lt"/>
            </a:rPr>
            <a:t> with EU law</a:t>
          </a:r>
          <a:endParaRPr lang="fr-BE" sz="1800" kern="1200" dirty="0" smtClean="0">
            <a:solidFill>
              <a:schemeClr val="tx1"/>
            </a:solidFill>
            <a:latin typeface="+mn-lt"/>
          </a:endParaRPr>
        </a:p>
      </dsp:txBody>
      <dsp:txXfrm rot="10800000">
        <a:off x="0" y="2294930"/>
        <a:ext cx="4114800" cy="1376958"/>
      </dsp:txXfrm>
    </dsp:sp>
    <dsp:sp modelId="{9688BE80-8432-41DF-B626-AE76EB2C682D}">
      <dsp:nvSpPr>
        <dsp:cNvPr id="0" name=""/>
        <dsp:cNvSpPr/>
      </dsp:nvSpPr>
      <dsp:spPr>
        <a:xfrm rot="5400000">
          <a:off x="5254228" y="696516"/>
          <a:ext cx="1835944" cy="4114800"/>
        </a:xfrm>
        <a:prstGeom prst="round1Rect">
          <a:avLst/>
        </a:prstGeom>
        <a:solidFill>
          <a:srgbClr val="00206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noProof="0" dirty="0" smtClean="0">
              <a:solidFill>
                <a:schemeClr val="bg1"/>
              </a:solidFill>
              <a:latin typeface="+mn-lt"/>
            </a:rPr>
            <a:t>Part D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noProof="0" dirty="0" smtClean="0">
              <a:latin typeface="+mn-lt"/>
            </a:rPr>
            <a:t>Technical and financial information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800" kern="1200" dirty="0">
            <a:latin typeface="Antique Olive Compact" pitchFamily="34" charset="0"/>
          </a:endParaRPr>
        </a:p>
      </dsp:txBody>
      <dsp:txXfrm rot="-5400000">
        <a:off x="4114800" y="2294930"/>
        <a:ext cx="4114800" cy="1376958"/>
      </dsp:txXfrm>
    </dsp:sp>
    <dsp:sp modelId="{A2B819CF-2F71-41C3-B1E9-6652B93872EF}">
      <dsp:nvSpPr>
        <dsp:cNvPr id="0" name=""/>
        <dsp:cNvSpPr/>
      </dsp:nvSpPr>
      <dsp:spPr>
        <a:xfrm>
          <a:off x="2880359" y="1376958"/>
          <a:ext cx="2468880" cy="917972"/>
        </a:xfrm>
        <a:prstGeom prst="roundRect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800" b="1" kern="1200" smtClean="0">
              <a:latin typeface="+mn-lt"/>
            </a:rPr>
            <a:t>Application </a:t>
          </a:r>
          <a:r>
            <a:rPr lang="en-GB" sz="1800" b="1" kern="1200" noProof="0" smtClean="0">
              <a:latin typeface="+mn-lt"/>
            </a:rPr>
            <a:t>Form</a:t>
          </a:r>
          <a:endParaRPr lang="en-GB" sz="1800" b="1" kern="1200" noProof="0" dirty="0">
            <a:latin typeface="+mn-lt"/>
          </a:endParaRPr>
        </a:p>
      </dsp:txBody>
      <dsp:txXfrm>
        <a:off x="2925171" y="1421770"/>
        <a:ext cx="2379256" cy="8283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5603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8" tIns="45780" rIns="91558" bIns="4578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62276" y="0"/>
            <a:ext cx="295603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8" tIns="45780" rIns="91558" bIns="4578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dirty="0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2689"/>
            <a:ext cx="2956033" cy="49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8" tIns="45780" rIns="91558" bIns="4578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dirty="0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2276" y="9432689"/>
            <a:ext cx="2956033" cy="49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8" tIns="45780" rIns="91558" bIns="4578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F217D2AE-8479-4B09-A440-9BC076B438BE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5741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5603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8" tIns="45780" rIns="91558" bIns="4578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2276" y="0"/>
            <a:ext cx="295603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8" tIns="45780" rIns="91558" bIns="4578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dirty="0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7100" y="744538"/>
            <a:ext cx="4967288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673" y="4717138"/>
            <a:ext cx="5456557" cy="4469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8" tIns="45780" rIns="91558" bIns="457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2689"/>
            <a:ext cx="2956033" cy="49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8" tIns="45780" rIns="91558" bIns="4578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dirty="0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2276" y="9432689"/>
            <a:ext cx="2956033" cy="49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8" tIns="45780" rIns="91558" bIns="4578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8022D9D1-B30A-4074-8893-B86BA6163CDF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37563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278" indent="-284130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282" indent="-226987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430" indent="-226987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578" indent="-226987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2726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9873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7021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4169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AFC10CCD-88C0-41BD-BC4D-16A65F9E7751}" type="slidenum">
              <a:rPr lang="en-GB" altLang="en-US" sz="1300"/>
              <a:pPr eaLnBrk="1" hangingPunct="1">
                <a:spcBef>
                  <a:spcPct val="0"/>
                </a:spcBef>
                <a:defRPr/>
              </a:pPr>
              <a:t>2</a:t>
            </a:fld>
            <a:endParaRPr lang="en-GB" altLang="en-US" sz="13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108" indent="-284065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021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064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107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2150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9193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6237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3279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AFC10CCD-88C0-41BD-BC4D-16A65F9E7751}" type="slidenum">
              <a:rPr lang="en-GB" altLang="en-US" sz="1300"/>
              <a:pPr eaLnBrk="1" hangingPunct="1">
                <a:spcBef>
                  <a:spcPct val="0"/>
                </a:spcBef>
                <a:defRPr/>
              </a:pPr>
              <a:t>12</a:t>
            </a:fld>
            <a:endParaRPr lang="en-GB" altLang="en-US" sz="13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108" indent="-284065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021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064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107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2150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9193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6237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3279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AFC10CCD-88C0-41BD-BC4D-16A65F9E7751}" type="slidenum">
              <a:rPr lang="en-GB" altLang="en-US" sz="1300"/>
              <a:pPr eaLnBrk="1" hangingPunct="1">
                <a:spcBef>
                  <a:spcPct val="0"/>
                </a:spcBef>
                <a:defRPr/>
              </a:pPr>
              <a:t>13</a:t>
            </a:fld>
            <a:endParaRPr lang="en-GB" altLang="en-US" sz="13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278" indent="-284130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282" indent="-226987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430" indent="-226987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578" indent="-226987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2726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9873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7021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4169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AFC10CCD-88C0-41BD-BC4D-16A65F9E7751}" type="slidenum">
              <a:rPr lang="en-GB" altLang="en-US" sz="1300"/>
              <a:pPr eaLnBrk="1" hangingPunct="1">
                <a:spcBef>
                  <a:spcPct val="0"/>
                </a:spcBef>
                <a:defRPr/>
              </a:pPr>
              <a:t>14</a:t>
            </a:fld>
            <a:endParaRPr lang="en-GB" altLang="en-US" sz="13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108" indent="-284065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021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064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107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2150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9193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6237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3279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AFC10CCD-88C0-41BD-BC4D-16A65F9E7751}" type="slidenum">
              <a:rPr lang="en-GB" altLang="en-US" sz="1300"/>
              <a:pPr eaLnBrk="1" hangingPunct="1">
                <a:spcBef>
                  <a:spcPct val="0"/>
                </a:spcBef>
                <a:defRPr/>
              </a:pPr>
              <a:t>15</a:t>
            </a:fld>
            <a:endParaRPr lang="en-GB" altLang="en-US" sz="13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108" indent="-284065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021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064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107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2150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9193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6237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3279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AFC10CCD-88C0-41BD-BC4D-16A65F9E7751}" type="slidenum">
              <a:rPr lang="en-GB" altLang="en-US" sz="1300"/>
              <a:pPr eaLnBrk="1" hangingPunct="1">
                <a:spcBef>
                  <a:spcPct val="0"/>
                </a:spcBef>
                <a:defRPr/>
              </a:pPr>
              <a:t>16</a:t>
            </a:fld>
            <a:endParaRPr lang="en-GB" altLang="en-US" sz="13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108" indent="-284065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021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064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107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2150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9193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6237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3279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AFC10CCD-88C0-41BD-BC4D-16A65F9E7751}" type="slidenum">
              <a:rPr lang="en-GB" altLang="en-US" sz="1300"/>
              <a:pPr eaLnBrk="1" hangingPunct="1">
                <a:spcBef>
                  <a:spcPct val="0"/>
                </a:spcBef>
                <a:defRPr/>
              </a:pPr>
              <a:t>17</a:t>
            </a:fld>
            <a:endParaRPr lang="en-GB" altLang="en-US" sz="13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108" indent="-284065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021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064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107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2150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9193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6237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3279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AFC10CCD-88C0-41BD-BC4D-16A65F9E7751}" type="slidenum">
              <a:rPr lang="en-GB" altLang="en-US" sz="1300"/>
              <a:pPr eaLnBrk="1" hangingPunct="1">
                <a:spcBef>
                  <a:spcPct val="0"/>
                </a:spcBef>
                <a:defRPr/>
              </a:pPr>
              <a:t>18</a:t>
            </a:fld>
            <a:endParaRPr lang="en-GB" altLang="en-US" sz="13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278" indent="-284130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282" indent="-226987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430" indent="-226987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578" indent="-226987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2726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9873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7021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4169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AFC10CCD-88C0-41BD-BC4D-16A65F9E7751}" type="slidenum">
              <a:rPr lang="en-GB" altLang="en-US" sz="1300"/>
              <a:pPr eaLnBrk="1" hangingPunct="1">
                <a:spcBef>
                  <a:spcPct val="0"/>
                </a:spcBef>
                <a:defRPr/>
              </a:pPr>
              <a:t>19</a:t>
            </a:fld>
            <a:endParaRPr lang="en-GB" altLang="en-US" sz="13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108" indent="-284065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021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064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107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2150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9193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6237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3279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AFC10CCD-88C0-41BD-BC4D-16A65F9E7751}" type="slidenum">
              <a:rPr lang="en-GB" altLang="en-US" sz="1300"/>
              <a:pPr eaLnBrk="1" hangingPunct="1">
                <a:spcBef>
                  <a:spcPct val="0"/>
                </a:spcBef>
                <a:defRPr/>
              </a:pPr>
              <a:t>20</a:t>
            </a:fld>
            <a:endParaRPr lang="en-GB" altLang="en-US" sz="13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108" indent="-284065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021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064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107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2150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9193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6237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3279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AFC10CCD-88C0-41BD-BC4D-16A65F9E7751}" type="slidenum">
              <a:rPr lang="en-GB" altLang="en-US" sz="1300"/>
              <a:pPr eaLnBrk="1" hangingPunct="1">
                <a:spcBef>
                  <a:spcPct val="0"/>
                </a:spcBef>
                <a:defRPr/>
              </a:pPr>
              <a:t>21</a:t>
            </a:fld>
            <a:endParaRPr lang="en-GB" altLang="en-US" sz="13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A14A3D4-83EA-48BC-8AE0-CEC6F7DCB8A2}" type="slidenum">
              <a:rPr lang="en-GB"/>
              <a:pPr>
                <a:defRPr/>
              </a:pPr>
              <a:t>3</a:t>
            </a:fld>
            <a:endParaRPr lang="en-GB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7100" y="744538"/>
            <a:ext cx="4965700" cy="3724275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108" indent="-284065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021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064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107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2150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9193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6237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3279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AFC10CCD-88C0-41BD-BC4D-16A65F9E7751}" type="slidenum">
              <a:rPr lang="en-GB" altLang="en-US" sz="1300"/>
              <a:pPr eaLnBrk="1" hangingPunct="1">
                <a:spcBef>
                  <a:spcPct val="0"/>
                </a:spcBef>
                <a:defRPr/>
              </a:pPr>
              <a:t>22</a:t>
            </a:fld>
            <a:endParaRPr lang="en-GB" altLang="en-US" sz="13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278" indent="-284130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282" indent="-226987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430" indent="-226987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578" indent="-226987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2726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9873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7021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4169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AFC10CCD-88C0-41BD-BC4D-16A65F9E7751}" type="slidenum">
              <a:rPr lang="en-GB" altLang="en-US" sz="1300"/>
              <a:pPr eaLnBrk="1" hangingPunct="1">
                <a:spcBef>
                  <a:spcPct val="0"/>
                </a:spcBef>
                <a:defRPr/>
              </a:pPr>
              <a:t>23</a:t>
            </a:fld>
            <a:endParaRPr lang="en-GB" altLang="en-US" sz="130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278" indent="-284130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282" indent="-226987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430" indent="-226987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578" indent="-226987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2726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9873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7021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4169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AFC10CCD-88C0-41BD-BC4D-16A65F9E7751}" type="slidenum">
              <a:rPr lang="en-GB" altLang="en-US" sz="1300"/>
              <a:pPr eaLnBrk="1" hangingPunct="1">
                <a:spcBef>
                  <a:spcPct val="0"/>
                </a:spcBef>
                <a:defRPr/>
              </a:pPr>
              <a:t>33</a:t>
            </a:fld>
            <a:endParaRPr lang="en-GB" altLang="en-US" sz="130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982ADD-87F0-494A-9EF1-13F14C07EF17}" type="slidenum">
              <a:rPr lang="en-GB" smtClean="0"/>
              <a:pPr>
                <a:defRPr/>
              </a:pPr>
              <a:t>36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60428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2D9D1-B30A-4074-8893-B86BA6163CDF}" type="slidenum">
              <a:rPr lang="en-GB" smtClean="0"/>
              <a:pPr/>
              <a:t>45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6755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108" indent="-284065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021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064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107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2150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9193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6237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3279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AFC10CCD-88C0-41BD-BC4D-16A65F9E7751}" type="slidenum">
              <a:rPr lang="en-GB" altLang="en-US" sz="1300"/>
              <a:pPr eaLnBrk="1" hangingPunct="1">
                <a:spcBef>
                  <a:spcPct val="0"/>
                </a:spcBef>
                <a:defRPr/>
              </a:pPr>
              <a:t>5</a:t>
            </a:fld>
            <a:endParaRPr lang="en-GB" altLang="en-US" sz="13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278" indent="-284130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282" indent="-226987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430" indent="-226987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578" indent="-226987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2726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9873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7021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4169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AFC10CCD-88C0-41BD-BC4D-16A65F9E7751}" type="slidenum">
              <a:rPr lang="en-GB" altLang="en-US" sz="1300"/>
              <a:pPr eaLnBrk="1" hangingPunct="1">
                <a:spcBef>
                  <a:spcPct val="0"/>
                </a:spcBef>
                <a:defRPr/>
              </a:pPr>
              <a:t>6</a:t>
            </a:fld>
            <a:endParaRPr lang="en-GB" altLang="en-US" sz="13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108" indent="-284065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021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064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107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2150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9193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6237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3279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AFC10CCD-88C0-41BD-BC4D-16A65F9E7751}" type="slidenum">
              <a:rPr lang="en-GB" altLang="en-US" sz="1300"/>
              <a:pPr eaLnBrk="1" hangingPunct="1">
                <a:spcBef>
                  <a:spcPct val="0"/>
                </a:spcBef>
                <a:defRPr/>
              </a:pPr>
              <a:t>7</a:t>
            </a:fld>
            <a:endParaRPr lang="en-GB" altLang="en-US" sz="13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108" indent="-284065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021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064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107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2150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9193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6237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3279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AFC10CCD-88C0-41BD-BC4D-16A65F9E7751}" type="slidenum">
              <a:rPr lang="en-GB" altLang="en-US" sz="1300"/>
              <a:pPr eaLnBrk="1" hangingPunct="1">
                <a:spcBef>
                  <a:spcPct val="0"/>
                </a:spcBef>
                <a:defRPr/>
              </a:pPr>
              <a:t>8</a:t>
            </a:fld>
            <a:endParaRPr lang="en-GB" altLang="en-US" sz="13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108" indent="-284065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021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064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107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2150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9193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6237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3279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AFC10CCD-88C0-41BD-BC4D-16A65F9E7751}" type="slidenum">
              <a:rPr lang="en-GB" altLang="en-US" sz="1300"/>
              <a:pPr eaLnBrk="1" hangingPunct="1">
                <a:spcBef>
                  <a:spcPct val="0"/>
                </a:spcBef>
                <a:defRPr/>
              </a:pPr>
              <a:t>9</a:t>
            </a:fld>
            <a:endParaRPr lang="en-GB" altLang="en-US" sz="13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278" indent="-284130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282" indent="-226987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430" indent="-226987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578" indent="-226987" defTabSz="9317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2726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9873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7021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4169" indent="-226987" defTabSz="9317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AFC10CCD-88C0-41BD-BC4D-16A65F9E7751}" type="slidenum">
              <a:rPr lang="en-GB" altLang="en-US" sz="1300"/>
              <a:pPr eaLnBrk="1" hangingPunct="1">
                <a:spcBef>
                  <a:spcPct val="0"/>
                </a:spcBef>
                <a:defRPr/>
              </a:pPr>
              <a:t>10</a:t>
            </a:fld>
            <a:endParaRPr lang="en-GB" altLang="en-US" sz="13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108" indent="-284065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021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064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107" indent="-226936" defTabSz="9315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2150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9193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6237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3279" indent="-226936" defTabSz="9315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AFC10CCD-88C0-41BD-BC4D-16A65F9E7751}" type="slidenum">
              <a:rPr lang="en-GB" altLang="en-US" sz="1300"/>
              <a:pPr eaLnBrk="1" hangingPunct="1">
                <a:spcBef>
                  <a:spcPct val="0"/>
                </a:spcBef>
                <a:defRPr/>
              </a:pPr>
              <a:t>11</a:t>
            </a:fld>
            <a:endParaRPr lang="en-GB" altLang="en-US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1212" y="260917"/>
            <a:ext cx="1429539" cy="99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11560" y="1340768"/>
            <a:ext cx="8136904" cy="2578769"/>
          </a:xfrm>
        </p:spPr>
        <p:txBody>
          <a:bodyPr/>
          <a:lstStyle>
            <a:lvl1pPr marL="3175" algn="r">
              <a:tabLst>
                <a:tab pos="7899400" algn="l"/>
              </a:tabLst>
              <a:defRPr sz="60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 dirty="0" err="1" smtClean="0"/>
              <a:t>Title</a:t>
            </a:r>
            <a:r>
              <a:rPr lang="fr-BE" noProof="0" dirty="0" smtClean="0"/>
              <a:t> of the </a:t>
            </a:r>
            <a:r>
              <a:rPr lang="fr-BE" noProof="0" dirty="0" err="1" smtClean="0"/>
              <a:t>presentation</a:t>
            </a:r>
            <a:endParaRPr lang="en-GB" noProof="0" dirty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07343" y="4293096"/>
            <a:ext cx="8137276" cy="864790"/>
          </a:xfrm>
        </p:spPr>
        <p:txBody>
          <a:bodyPr/>
          <a:lstStyle>
            <a:lvl1pPr marL="0" indent="0">
              <a:buFontTx/>
              <a:buNone/>
              <a:defRPr sz="2400" b="0" i="1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 dirty="0" err="1" smtClean="0"/>
              <a:t>Subtitle</a:t>
            </a:r>
            <a:r>
              <a:rPr lang="fr-BE" noProof="0" dirty="0" smtClean="0"/>
              <a:t> 24pt </a:t>
            </a:r>
            <a:r>
              <a:rPr lang="fr-BE" noProof="0" dirty="0" err="1" smtClean="0"/>
              <a:t>italic</a:t>
            </a:r>
            <a:endParaRPr lang="en-GB" noProof="0" dirty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 anchor="b"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9F378DCA-F9E4-4CDD-8A13-C630B09D24B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607529" y="5373216"/>
            <a:ext cx="8136904" cy="576288"/>
          </a:xfrm>
        </p:spPr>
        <p:txBody>
          <a:bodyPr/>
          <a:lstStyle>
            <a:lvl1pPr marL="0" indent="0">
              <a:buNone/>
              <a:defRPr sz="1400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Speaker’s name &amp; title 14pt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35653" y="6542675"/>
            <a:ext cx="474664" cy="31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>
            <a:lvl1pPr>
              <a:defRPr sz="1000">
                <a:latin typeface="+mn-lt"/>
              </a:defRPr>
            </a:lvl1pPr>
          </a:lstStyle>
          <a:p>
            <a:fld id="{140EBD74-3976-4D4F-88AB-2B5B466341D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9898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>
            <a:lvl1pPr>
              <a:defRPr sz="1000">
                <a:latin typeface="+mn-lt"/>
              </a:defRPr>
            </a:lvl1pPr>
          </a:lstStyle>
          <a:p>
            <a:fld id="{6A3DA81D-FF1E-4A7D-A341-CD1A04C0284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3102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793006"/>
          </a:xfrm>
        </p:spPr>
        <p:txBody>
          <a:bodyPr/>
          <a:lstStyle>
            <a:lvl1pPr marL="88900" indent="0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1"/>
            <a:ext cx="8229600" cy="3672508"/>
          </a:xfrm>
        </p:spPr>
        <p:txBody>
          <a:bodyPr/>
          <a:lstStyle>
            <a:lvl1pPr marL="177800" indent="-177800">
              <a:defRPr/>
            </a:lvl1pPr>
            <a:lvl2pPr marL="723900" indent="-368300">
              <a:defRPr/>
            </a:lvl2pPr>
            <a:lvl3pPr marL="1257300" indent="-342900">
              <a:buFont typeface="Arial" pitchFamily="34" charset="0"/>
              <a:buChar char="•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	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>
            <a:lvl1pPr>
              <a:defRPr sz="1000">
                <a:latin typeface="+mn-lt"/>
              </a:defRPr>
            </a:lvl1pPr>
          </a:lstStyle>
          <a:p>
            <a:fld id="{F3649A0F-F272-4D8B-8A00-9FEB1D8D47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990777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>
            <a:lvl1pPr>
              <a:defRPr sz="1000">
                <a:latin typeface="+mn-lt"/>
              </a:defRPr>
            </a:lvl1pPr>
          </a:lstStyle>
          <a:p>
            <a:fld id="{F3649A0F-F272-4D8B-8A00-9FEB1D8D47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2375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>
            <a:lvl1pPr>
              <a:defRPr sz="1000">
                <a:latin typeface="+mn-lt"/>
              </a:defRPr>
            </a:lvl1pPr>
          </a:lstStyle>
          <a:p>
            <a:fld id="{CE25E8E0-C1EA-42C4-9805-CAAD75D1337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51226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>
            <a:lvl1pPr>
              <a:defRPr sz="1000">
                <a:latin typeface="+mn-lt"/>
              </a:defRPr>
            </a:lvl1pPr>
          </a:lstStyle>
          <a:p>
            <a:fld id="{D03A1802-8089-4048-A9BA-6CE7F359A7C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16101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>
            <a:lvl1pPr>
              <a:defRPr sz="1000">
                <a:latin typeface="+mn-lt"/>
              </a:defRPr>
            </a:lvl1pPr>
          </a:lstStyle>
          <a:p>
            <a:fld id="{EA2669E4-4970-4DCD-81D3-680C3E6D682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9050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>
            <a:lvl1pPr>
              <a:defRPr sz="1000">
                <a:latin typeface="+mn-lt"/>
              </a:defRPr>
            </a:lvl1pPr>
          </a:lstStyle>
          <a:p>
            <a:fld id="{C29E5221-74E3-4A67-892D-05E58E36E87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5408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>
            <a:lvl1pPr>
              <a:defRPr sz="1000">
                <a:latin typeface="+mn-lt"/>
              </a:defRPr>
            </a:lvl1pPr>
          </a:lstStyle>
          <a:p>
            <a:fld id="{97C6DD64-2A30-4A14-8487-6B3F02A945D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9690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>
            <a:lvl1pPr>
              <a:defRPr sz="1000">
                <a:latin typeface="+mn-lt"/>
              </a:defRPr>
            </a:lvl1pPr>
          </a:lstStyle>
          <a:p>
            <a:fld id="{9FABB1FF-16F1-4832-A71A-439982CDB4D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32013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35653" y="6542675"/>
            <a:ext cx="474664" cy="31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dirty="0" smtClean="0"/>
              <a:t>Second </a:t>
            </a:r>
            <a:r>
              <a:rPr lang="fr-BE" dirty="0" err="1" smtClean="0"/>
              <a:t>level</a:t>
            </a:r>
            <a:endParaRPr lang="en-GB" dirty="0" smtClean="0"/>
          </a:p>
          <a:p>
            <a:pPr lvl="1"/>
            <a:r>
              <a:rPr lang="en-GB" dirty="0" smtClean="0"/>
              <a:t>Third level</a:t>
            </a:r>
          </a:p>
          <a:p>
            <a:pPr lvl="2"/>
            <a:r>
              <a:rPr lang="en-GB" dirty="0" smtClean="0"/>
              <a:t>- 	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aseline="0">
                <a:solidFill>
                  <a:srgbClr val="0F5494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 baseline="0">
                <a:solidFill>
                  <a:srgbClr val="0F5494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dirty="0" smtClean="0"/>
          </a:p>
          <a:p>
            <a:fld id="{80A6BB90-9756-45ED-8771-78836E816BE0}" type="slidenum">
              <a:rPr lang="en-GB" sz="900" smtClean="0">
                <a:latin typeface="+mj-lt"/>
              </a:rPr>
              <a:pPr/>
              <a:t>‹#›</a:t>
            </a:fld>
            <a:endParaRPr lang="en-GB" sz="900" dirty="0"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pic>
        <p:nvPicPr>
          <p:cNvPr id="1041" name="Picture 17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1212" y="264092"/>
            <a:ext cx="1429539" cy="994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marL="88900" indent="0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431800" indent="-342900" algn="l" rtl="0" fontAlgn="base">
        <a:spcBef>
          <a:spcPct val="20000"/>
        </a:spcBef>
        <a:spcAft>
          <a:spcPct val="0"/>
        </a:spcAft>
        <a:buClr>
          <a:srgbClr val="E7511E"/>
        </a:buClr>
        <a:buSzPct val="110000"/>
        <a:buFont typeface="Arial" pitchFamily="34" charset="0"/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23900" indent="-368300" algn="l" rtl="0" fontAlgn="base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257300" indent="-355600" algn="l" rtl="0" fontAlgn="base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mailto:INEA-CEF-Telecom-calls@ec.europa.eu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hyperlink" Target="https://ec.europa.eu/inea/en/connecting-europe-facility/cef-telecom/apply-funding/2016-cef-telecom-calls-proposals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c.europa.eu/inea" TargetMode="Externa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000" smtClean="0"/>
              <a:t>The </a:t>
            </a:r>
            <a:r>
              <a:rPr lang="en-GB" sz="4000" dirty="0" smtClean="0"/>
              <a:t>CEF Telecom </a:t>
            </a:r>
            <a:r>
              <a:rPr lang="en-GB" sz="4000" smtClean="0"/>
              <a:t/>
            </a:r>
            <a:br>
              <a:rPr lang="en-GB" sz="4000" smtClean="0"/>
            </a:br>
            <a:r>
              <a:rPr lang="en-GB" sz="4000" smtClean="0"/>
              <a:t>calls &amp; evaluation </a:t>
            </a:r>
            <a:r>
              <a:rPr lang="en-GB" sz="4000" dirty="0" smtClean="0"/>
              <a:t>process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38133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39281"/>
            <a:ext cx="8229600" cy="993775"/>
          </a:xfrm>
        </p:spPr>
        <p:txBody>
          <a:bodyPr/>
          <a:lstStyle/>
          <a:p>
            <a:pPr algn="ctr" eaLnBrk="1" hangingPunct="1"/>
            <a:r>
              <a:rPr lang="en-GB" altLang="en-US" smtClean="0"/>
              <a:t>eID &amp; eSignature</a:t>
            </a:r>
            <a:endParaRPr lang="en-GB" altLang="en-US" dirty="0" smtClean="0"/>
          </a:p>
        </p:txBody>
      </p:sp>
      <p:sp>
        <p:nvSpPr>
          <p:cNvPr id="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686550" y="6265863"/>
            <a:ext cx="2133600" cy="476250"/>
          </a:xfrm>
        </p:spPr>
        <p:txBody>
          <a:bodyPr/>
          <a:lstStyle/>
          <a:p>
            <a:pPr>
              <a:defRPr/>
            </a:pPr>
            <a:fld id="{97736E30-5C46-4A83-9F1E-19EB6ED1F074}" type="slidenum">
              <a:rPr lang="en-GB" altLang="en-US" sz="1000" smtClean="0">
                <a:solidFill>
                  <a:srgbClr val="000000"/>
                </a:solidFill>
                <a:latin typeface="+mn-lt"/>
              </a:rPr>
              <a:pPr>
                <a:defRPr/>
              </a:pPr>
              <a:t>10</a:t>
            </a:fld>
            <a:endParaRPr lang="en-GB" altLang="en-US" sz="10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85370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96752"/>
            <a:ext cx="8229600" cy="993775"/>
          </a:xfrm>
        </p:spPr>
        <p:txBody>
          <a:bodyPr/>
          <a:lstStyle/>
          <a:p>
            <a:pPr eaLnBrk="1" hangingPunct="1"/>
            <a:r>
              <a:rPr lang="en-GB" altLang="en-US" sz="2800" smtClean="0"/>
              <a:t>2016-2 </a:t>
            </a:r>
            <a:r>
              <a:rPr lang="en-GB" altLang="en-US" sz="2800" smtClean="0"/>
              <a:t>eID &amp; eSignature </a:t>
            </a:r>
            <a:r>
              <a:rPr lang="en-GB" altLang="en-US" sz="2800"/>
              <a:t>call</a:t>
            </a:r>
            <a:r>
              <a:rPr lang="en-GB" altLang="en-US" sz="2800"/>
              <a:t>: </a:t>
            </a:r>
            <a:r>
              <a:rPr lang="en-GB" altLang="en-US" sz="2800" smtClean="0"/>
              <a:t>scope  </a:t>
            </a:r>
            <a:endParaRPr lang="en-GB" altLang="en-US" sz="28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A0F-F272-4D8B-8A00-9FEB1D8D47BD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132857"/>
            <a:ext cx="8424862" cy="4392488"/>
          </a:xfrm>
        </p:spPr>
        <p:txBody>
          <a:bodyPr/>
          <a:lstStyle/>
          <a:p>
            <a:pPr marL="0" indent="0" algn="just">
              <a:buNone/>
            </a:pPr>
            <a:r>
              <a:rPr lang="en-US" sz="1400" i="0" smtClean="0"/>
              <a:t>Integration of the eID </a:t>
            </a:r>
            <a:r>
              <a:rPr lang="en-US" sz="1400" i="0"/>
              <a:t>and/or eSignature DSI in an existing </a:t>
            </a:r>
            <a:r>
              <a:rPr lang="en-US" sz="1400" i="0" smtClean="0"/>
              <a:t>e-service/system</a:t>
            </a:r>
            <a:br>
              <a:rPr lang="en-US" sz="1400" i="0" smtClean="0"/>
            </a:br>
            <a:r>
              <a:rPr lang="en-US" sz="1400" i="0" smtClean="0"/>
              <a:t>/online </a:t>
            </a:r>
            <a:r>
              <a:rPr lang="en-US" sz="1400" i="0"/>
              <a:t>platform operating cross border to enable private and public sector entities (including local administrations) to accept issued eIDs and eSignatures from any Member </a:t>
            </a:r>
            <a:r>
              <a:rPr lang="en-US" sz="1400" i="0" smtClean="0"/>
              <a:t>State</a:t>
            </a:r>
          </a:p>
          <a:p>
            <a:pPr marL="0" indent="0">
              <a:buNone/>
            </a:pPr>
            <a:endParaRPr lang="en-US" sz="1600" i="0"/>
          </a:p>
          <a:p>
            <a:pPr marL="0" indent="0">
              <a:buNone/>
            </a:pPr>
            <a:r>
              <a:rPr lang="en-US" sz="1600" b="1" i="0" smtClean="0"/>
              <a:t>eID:</a:t>
            </a:r>
          </a:p>
          <a:p>
            <a:r>
              <a:rPr lang="en-GB" sz="1600" i="0" smtClean="0"/>
              <a:t>Primary </a:t>
            </a:r>
            <a:r>
              <a:rPr lang="en-GB" sz="1600" i="0"/>
              <a:t>focus </a:t>
            </a:r>
            <a:r>
              <a:rPr lang="en-GB" sz="1600" i="0" smtClean="0"/>
              <a:t>on a few </a:t>
            </a:r>
            <a:r>
              <a:rPr lang="en-GB" sz="1600" i="0"/>
              <a:t>selected private sector areas presenting potential high volume cross-border transactions (i.e banking, electronic/Internet payment services, other financial services, insurance and </a:t>
            </a:r>
            <a:r>
              <a:rPr lang="en-GB" sz="1600" i="0" smtClean="0"/>
              <a:t>aviation)</a:t>
            </a:r>
            <a:endParaRPr lang="en-US" sz="1600" i="0"/>
          </a:p>
          <a:p>
            <a:pPr marL="0" indent="0">
              <a:buNone/>
            </a:pPr>
            <a:endParaRPr lang="en-US" sz="1600" i="0"/>
          </a:p>
          <a:p>
            <a:pPr marL="0" indent="0">
              <a:buNone/>
            </a:pPr>
            <a:r>
              <a:rPr lang="en-US" sz="1600" b="1" i="0" smtClean="0"/>
              <a:t>eSignature:</a:t>
            </a:r>
            <a:endParaRPr lang="en-GB" sz="1600" b="1" i="0"/>
          </a:p>
          <a:p>
            <a:r>
              <a:rPr lang="en-GB" sz="1200" i="0" smtClean="0"/>
              <a:t>Support for public </a:t>
            </a:r>
            <a:r>
              <a:rPr lang="en-GB" sz="1200" i="0"/>
              <a:t>sector entities involved in the establishment and operation of the points of single contact under the Services </a:t>
            </a:r>
            <a:r>
              <a:rPr lang="en-GB" sz="1200" i="0" smtClean="0"/>
              <a:t>Directive, </a:t>
            </a:r>
            <a:r>
              <a:rPr lang="en-US" sz="1200" i="0"/>
              <a:t>as well as by public sector bodies in view to comply with the requirements set in the eIDAS Regulation</a:t>
            </a:r>
            <a:r>
              <a:rPr lang="en-GB" sz="1200" i="0" smtClean="0"/>
              <a:t> </a:t>
            </a:r>
          </a:p>
          <a:p>
            <a:r>
              <a:rPr lang="en-GB" sz="1200" i="0" smtClean="0"/>
              <a:t>Integration </a:t>
            </a:r>
            <a:r>
              <a:rPr lang="en-GB" sz="1200" i="0"/>
              <a:t>of the tools provided by the eSignature DSI by public sector bodies in order to facilitate the cross-border completion of electronic procedures by companies applying for administrative decisions with public administrations of other Member States. </a:t>
            </a:r>
            <a:endParaRPr lang="en-GB" sz="1200" i="0" smtClean="0"/>
          </a:p>
          <a:p>
            <a:r>
              <a:rPr lang="en-GB" sz="1200" i="0" smtClean="0"/>
              <a:t>Priority to </a:t>
            </a:r>
            <a:r>
              <a:rPr lang="en-GB" sz="1200" i="0"/>
              <a:t>the public and private sector bodies which </a:t>
            </a:r>
            <a:r>
              <a:rPr lang="en-GB" sz="1200" i="0" smtClean="0"/>
              <a:t>manage the </a:t>
            </a:r>
            <a:r>
              <a:rPr lang="en-GB" sz="1200" i="0"/>
              <a:t>points of single contact under the Services </a:t>
            </a:r>
            <a:r>
              <a:rPr lang="en-GB" sz="1200" i="0" smtClean="0"/>
              <a:t>Directive</a:t>
            </a:r>
            <a:endParaRPr lang="en-GB" sz="1200" i="0"/>
          </a:p>
          <a:p>
            <a:pPr marL="0" indent="0">
              <a:buNone/>
            </a:pPr>
            <a:endParaRPr lang="en-GB" sz="2000" i="0" dirty="0" smtClean="0"/>
          </a:p>
        </p:txBody>
      </p:sp>
    </p:spTree>
    <p:extLst>
      <p:ext uri="{BB962C8B-B14F-4D97-AF65-F5344CB8AC3E}">
        <p14:creationId xmlns:p14="http://schemas.microsoft.com/office/powerpoint/2010/main" val="3168092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96752"/>
            <a:ext cx="8229600" cy="993775"/>
          </a:xfrm>
        </p:spPr>
        <p:txBody>
          <a:bodyPr/>
          <a:lstStyle/>
          <a:p>
            <a:pPr eaLnBrk="1" hangingPunct="1"/>
            <a:r>
              <a:rPr lang="en-GB" altLang="en-US" sz="2800" smtClean="0"/>
              <a:t>2016-2 </a:t>
            </a:r>
            <a:r>
              <a:rPr lang="en-GB" altLang="en-US" sz="2800" smtClean="0"/>
              <a:t>eID &amp; eSignature </a:t>
            </a:r>
            <a:r>
              <a:rPr lang="en-GB" altLang="en-US" sz="2800"/>
              <a:t>call</a:t>
            </a:r>
            <a:r>
              <a:rPr lang="en-GB" altLang="en-US" sz="2800"/>
              <a:t>: </a:t>
            </a:r>
            <a:r>
              <a:rPr lang="en-GB" altLang="en-US" sz="2800" smtClean="0"/>
              <a:t>expected outcomes</a:t>
            </a:r>
            <a:endParaRPr lang="en-GB" altLang="en-US" sz="28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A0F-F272-4D8B-8A00-9FEB1D8D47BD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312119"/>
            <a:ext cx="8424862" cy="4213225"/>
          </a:xfrm>
        </p:spPr>
        <p:txBody>
          <a:bodyPr/>
          <a:lstStyle/>
          <a:p>
            <a:pPr marL="0" indent="0">
              <a:buNone/>
            </a:pPr>
            <a:endParaRPr lang="en-GB" sz="2000" i="0"/>
          </a:p>
          <a:p>
            <a:r>
              <a:rPr lang="en-GB" sz="2000" i="0" smtClean="0"/>
              <a:t>Increasing </a:t>
            </a:r>
            <a:r>
              <a:rPr lang="en-GB" sz="2000" i="0"/>
              <a:t>the widespread uptake and use of </a:t>
            </a:r>
            <a:r>
              <a:rPr lang="en-GB" sz="2000" b="1" i="0" smtClean="0">
                <a:solidFill>
                  <a:srgbClr val="FF0000"/>
                </a:solidFill>
              </a:rPr>
              <a:t>eID</a:t>
            </a:r>
            <a:r>
              <a:rPr lang="en-GB" sz="2000" i="0" smtClean="0"/>
              <a:t> </a:t>
            </a:r>
            <a:r>
              <a:rPr lang="en-GB" sz="2000" i="0"/>
              <a:t>by the private sector - which are potentially the largest users and contributors to the Digital Single Market</a:t>
            </a:r>
          </a:p>
          <a:p>
            <a:endParaRPr lang="en-GB" sz="2000" i="0"/>
          </a:p>
          <a:p>
            <a:r>
              <a:rPr lang="en-GB" sz="2000" i="0" smtClean="0"/>
              <a:t>Improving </a:t>
            </a:r>
            <a:r>
              <a:rPr lang="en-GB" sz="2000" i="0"/>
              <a:t>the cross-border acceptance of </a:t>
            </a:r>
            <a:r>
              <a:rPr lang="en-GB" sz="2000" b="1" i="0">
                <a:solidFill>
                  <a:srgbClr val="FF0000"/>
                </a:solidFill>
              </a:rPr>
              <a:t>eSignatures</a:t>
            </a:r>
            <a:r>
              <a:rPr lang="en-GB" sz="2000" i="0"/>
              <a:t> by public sector bodies, promoting business mobility and increasing the interoperability of </a:t>
            </a:r>
            <a:r>
              <a:rPr lang="en-GB" sz="2000" i="0" smtClean="0"/>
              <a:t>eSignatures</a:t>
            </a:r>
            <a:endParaRPr lang="en-GB" sz="2000" i="0"/>
          </a:p>
          <a:p>
            <a:pPr marL="0" indent="0">
              <a:buNone/>
            </a:pPr>
            <a:endParaRPr lang="en-GB" sz="2000" i="0" dirty="0" smtClean="0"/>
          </a:p>
        </p:txBody>
      </p:sp>
    </p:spTree>
    <p:extLst>
      <p:ext uri="{BB962C8B-B14F-4D97-AF65-F5344CB8AC3E}">
        <p14:creationId xmlns:p14="http://schemas.microsoft.com/office/powerpoint/2010/main" val="525045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96752"/>
            <a:ext cx="8229600" cy="993775"/>
          </a:xfrm>
        </p:spPr>
        <p:txBody>
          <a:bodyPr/>
          <a:lstStyle/>
          <a:p>
            <a:pPr eaLnBrk="1" hangingPunct="1"/>
            <a:r>
              <a:rPr lang="en-GB" altLang="en-US" sz="2800"/>
              <a:t>2016-2 eID &amp; eSignature call</a:t>
            </a:r>
            <a:r>
              <a:rPr lang="en-GB" altLang="en-US" sz="2800"/>
              <a:t>: </a:t>
            </a:r>
            <a:r>
              <a:rPr lang="en-GB" altLang="en-US" sz="2800" smtClean="0"/>
              <a:t/>
            </a:r>
            <a:br>
              <a:rPr lang="en-GB" altLang="en-US" sz="2800" smtClean="0"/>
            </a:br>
            <a:r>
              <a:rPr lang="en-GB" altLang="en-US" sz="2800" smtClean="0"/>
              <a:t>key </a:t>
            </a:r>
            <a:r>
              <a:rPr lang="en-GB" altLang="en-US" sz="2800" dirty="0" smtClean="0"/>
              <a:t>conditions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A0F-F272-4D8B-8A00-9FEB1D8D47BD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312119"/>
            <a:ext cx="8424862" cy="4213225"/>
          </a:xfrm>
          <a:noFill/>
        </p:spPr>
        <p:txBody>
          <a:bodyPr/>
          <a:lstStyle/>
          <a:p>
            <a:r>
              <a:rPr lang="en-GB" sz="2000" i="0"/>
              <a:t>Who can apply?</a:t>
            </a:r>
          </a:p>
          <a:p>
            <a:pPr lvl="1"/>
            <a:r>
              <a:rPr lang="en-GB" sz="1400"/>
              <a:t>One or more Member States + EEA countries (Norway/Iceland) </a:t>
            </a:r>
          </a:p>
          <a:p>
            <a:pPr lvl="1"/>
            <a:r>
              <a:rPr lang="en-GB" sz="1400"/>
              <a:t>International organisations, joint undertakings, or public or private undertakings or bodies established in Member States - ith the agreement of the Member States/EEA countries concerned </a:t>
            </a:r>
          </a:p>
          <a:p>
            <a:pPr marL="0" indent="0">
              <a:buNone/>
            </a:pPr>
            <a:endParaRPr lang="en-GB" sz="2000" i="0" smtClean="0"/>
          </a:p>
          <a:p>
            <a:r>
              <a:rPr lang="en-GB" sz="2000" i="0" smtClean="0"/>
              <a:t>Consortium </a:t>
            </a:r>
            <a:r>
              <a:rPr lang="en-GB" sz="2000" i="0"/>
              <a:t>composition: </a:t>
            </a:r>
            <a:r>
              <a:rPr lang="en-GB" sz="2000" i="0">
                <a:solidFill>
                  <a:srgbClr val="FF0000"/>
                </a:solidFill>
              </a:rPr>
              <a:t>minimum of </a:t>
            </a:r>
            <a:r>
              <a:rPr lang="en-GB" sz="2000" b="1" i="0">
                <a:solidFill>
                  <a:srgbClr val="FF0000"/>
                </a:solidFill>
              </a:rPr>
              <a:t>4 entities </a:t>
            </a:r>
            <a:r>
              <a:rPr lang="en-GB" sz="2000" i="0"/>
              <a:t>from one or more Member States</a:t>
            </a:r>
          </a:p>
          <a:p>
            <a:r>
              <a:rPr lang="en-GB" sz="2000" i="0" smtClean="0"/>
              <a:t>Co-financing</a:t>
            </a:r>
            <a:r>
              <a:rPr lang="en-GB" sz="2000" i="0" dirty="0" smtClean="0"/>
              <a:t>: </a:t>
            </a:r>
            <a:r>
              <a:rPr lang="en-GB" sz="2000" b="1" i="0" dirty="0" smtClean="0"/>
              <a:t>75% </a:t>
            </a:r>
            <a:r>
              <a:rPr lang="en-GB" sz="2000" i="0" dirty="0" smtClean="0"/>
              <a:t>of the eligible costs of the action</a:t>
            </a:r>
          </a:p>
          <a:p>
            <a:r>
              <a:rPr lang="en-GB" sz="2000" i="0" smtClean="0"/>
              <a:t>Indicative </a:t>
            </a:r>
            <a:r>
              <a:rPr lang="en-GB" sz="2000" i="0" dirty="0" smtClean="0"/>
              <a:t>duration</a:t>
            </a:r>
            <a:r>
              <a:rPr lang="en-GB" sz="2000" i="0" smtClean="0"/>
              <a:t>: </a:t>
            </a:r>
            <a:r>
              <a:rPr lang="en-GB" sz="2000" b="1" i="0" smtClean="0"/>
              <a:t>12 </a:t>
            </a:r>
            <a:r>
              <a:rPr lang="en-GB" sz="2000" b="1" i="0" dirty="0" smtClean="0"/>
              <a:t>months</a:t>
            </a:r>
          </a:p>
          <a:p>
            <a:pPr marL="0" indent="0" defTabSz="363538">
              <a:lnSpc>
                <a:spcPct val="90000"/>
              </a:lnSpc>
              <a:buNone/>
              <a:tabLst>
                <a:tab pos="363538" algn="l"/>
              </a:tabLst>
              <a:defRPr/>
            </a:pPr>
            <a:endParaRPr lang="en-GB" sz="2000" i="0" dirty="0" smtClean="0"/>
          </a:p>
        </p:txBody>
      </p:sp>
    </p:spTree>
    <p:extLst>
      <p:ext uri="{BB962C8B-B14F-4D97-AF65-F5344CB8AC3E}">
        <p14:creationId xmlns:p14="http://schemas.microsoft.com/office/powerpoint/2010/main" val="2973000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39281"/>
            <a:ext cx="8229600" cy="993775"/>
          </a:xfrm>
        </p:spPr>
        <p:txBody>
          <a:bodyPr/>
          <a:lstStyle/>
          <a:p>
            <a:pPr algn="ctr" eaLnBrk="1" hangingPunct="1"/>
            <a:r>
              <a:rPr lang="en-GB" altLang="en-US" smtClean="0"/>
              <a:t>European e-Justice Portal</a:t>
            </a:r>
            <a:endParaRPr lang="en-GB" altLang="en-US" dirty="0" smtClean="0"/>
          </a:p>
        </p:txBody>
      </p:sp>
      <p:sp>
        <p:nvSpPr>
          <p:cNvPr id="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686550" y="6265863"/>
            <a:ext cx="2133600" cy="476250"/>
          </a:xfrm>
        </p:spPr>
        <p:txBody>
          <a:bodyPr/>
          <a:lstStyle/>
          <a:p>
            <a:pPr>
              <a:defRPr/>
            </a:pPr>
            <a:fld id="{97736E30-5C46-4A83-9F1E-19EB6ED1F074}" type="slidenum">
              <a:rPr lang="en-GB" altLang="en-US" sz="1000" smtClean="0">
                <a:solidFill>
                  <a:srgbClr val="000000"/>
                </a:solidFill>
                <a:latin typeface="+mn-lt"/>
              </a:rPr>
              <a:pPr>
                <a:defRPr/>
              </a:pPr>
              <a:t>14</a:t>
            </a:fld>
            <a:endParaRPr lang="en-GB" altLang="en-US" sz="10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30654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96752"/>
            <a:ext cx="8229600" cy="993775"/>
          </a:xfrm>
        </p:spPr>
        <p:txBody>
          <a:bodyPr/>
          <a:lstStyle/>
          <a:p>
            <a:pPr eaLnBrk="1" hangingPunct="1"/>
            <a:r>
              <a:rPr lang="en-GB" altLang="en-US" sz="2800" smtClean="0"/>
              <a:t>2016-2 European e-Justice Portal </a:t>
            </a:r>
            <a:r>
              <a:rPr lang="en-GB" altLang="en-US" sz="2800" smtClean="0"/>
              <a:t>call</a:t>
            </a:r>
            <a:r>
              <a:rPr lang="en-GB" altLang="en-US" sz="2800"/>
              <a:t>: </a:t>
            </a:r>
            <a:r>
              <a:rPr lang="en-GB" altLang="en-US" sz="2800" smtClean="0"/>
              <a:t>scope  </a:t>
            </a:r>
            <a:endParaRPr lang="en-GB" altLang="en-US" sz="28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A0F-F272-4D8B-8A00-9FEB1D8D47BD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132857"/>
            <a:ext cx="8424862" cy="4392488"/>
          </a:xfrm>
        </p:spPr>
        <p:txBody>
          <a:bodyPr/>
          <a:lstStyle/>
          <a:p>
            <a:endParaRPr lang="en-GB" sz="2000" i="0"/>
          </a:p>
          <a:p>
            <a:pPr marL="0" indent="0">
              <a:buNone/>
            </a:pPr>
            <a:r>
              <a:rPr lang="en-GB" sz="2000" i="0"/>
              <a:t>E</a:t>
            </a:r>
            <a:r>
              <a:rPr lang="en-GB" sz="2000" i="0" smtClean="0"/>
              <a:t>ncourage </a:t>
            </a:r>
            <a:r>
              <a:rPr lang="en-GB" sz="2000" i="0"/>
              <a:t>the interconnectivity (development, deployment, testing </a:t>
            </a:r>
            <a:r>
              <a:rPr lang="en-GB" sz="2000" i="0"/>
              <a:t>and </a:t>
            </a:r>
            <a:r>
              <a:rPr lang="en-GB" sz="2000" i="0"/>
              <a:t>generic services in EU Member States which will allow the modules of the e-Justice Portal to serve a greater </a:t>
            </a:r>
            <a:r>
              <a:rPr lang="en-GB" sz="2000" i="0"/>
              <a:t>audience </a:t>
            </a:r>
            <a:r>
              <a:rPr lang="en-GB" sz="2000" i="0" smtClean="0"/>
              <a:t>and thus </a:t>
            </a:r>
            <a:r>
              <a:rPr lang="en-GB" sz="2000" i="0"/>
              <a:t>better fulfil their public function</a:t>
            </a:r>
            <a:r>
              <a:rPr lang="en-GB" sz="2000" i="0"/>
              <a:t>. </a:t>
            </a:r>
            <a:endParaRPr lang="en-GB" sz="2000" i="0" smtClean="0"/>
          </a:p>
          <a:p>
            <a:pPr marL="0" indent="0">
              <a:buNone/>
            </a:pPr>
            <a:endParaRPr lang="en-GB" sz="2000" i="0"/>
          </a:p>
          <a:p>
            <a:pPr lvl="1"/>
            <a:r>
              <a:rPr lang="en-GB" sz="1600"/>
              <a:t>Interconnection of </a:t>
            </a:r>
            <a:r>
              <a:rPr lang="en-GB" sz="1600"/>
              <a:t>Insolvency </a:t>
            </a:r>
            <a:r>
              <a:rPr lang="en-GB" sz="1600" smtClean="0"/>
              <a:t>Registers</a:t>
            </a:r>
            <a:r>
              <a:rPr lang="en-GB" sz="1600" i="0" smtClean="0"/>
              <a:t> </a:t>
            </a:r>
          </a:p>
          <a:p>
            <a:pPr lvl="1"/>
            <a:r>
              <a:rPr lang="en-GB" sz="1600"/>
              <a:t>Find </a:t>
            </a:r>
            <a:r>
              <a:rPr lang="en-GB" sz="1600"/>
              <a:t>a </a:t>
            </a:r>
            <a:r>
              <a:rPr lang="en-GB" sz="1600" smtClean="0"/>
              <a:t>lawyer/Find </a:t>
            </a:r>
            <a:r>
              <a:rPr lang="en-GB" sz="1600"/>
              <a:t>a </a:t>
            </a:r>
            <a:r>
              <a:rPr lang="en-GB" sz="1600" smtClean="0"/>
              <a:t>notary</a:t>
            </a:r>
          </a:p>
          <a:p>
            <a:pPr lvl="1"/>
            <a:r>
              <a:rPr lang="en-GB" sz="1600"/>
              <a:t>European Case Law Identifier (</a:t>
            </a:r>
            <a:r>
              <a:rPr lang="en-GB" sz="1600"/>
              <a:t>ECLI</a:t>
            </a:r>
            <a:r>
              <a:rPr lang="en-GB" sz="1600" smtClean="0"/>
              <a:t>)</a:t>
            </a:r>
          </a:p>
          <a:p>
            <a:pPr lvl="1"/>
            <a:r>
              <a:rPr lang="en-GB" sz="1600"/>
              <a:t>Access </a:t>
            </a:r>
            <a:r>
              <a:rPr lang="en-GB" sz="1600"/>
              <a:t>to </a:t>
            </a:r>
            <a:r>
              <a:rPr lang="en-GB" sz="1600" smtClean="0"/>
              <a:t>e-CODEX</a:t>
            </a:r>
          </a:p>
          <a:p>
            <a:pPr lvl="1"/>
            <a:r>
              <a:rPr lang="en-GB" sz="1600"/>
              <a:t>European </a:t>
            </a:r>
            <a:r>
              <a:rPr lang="en-GB" sz="1600"/>
              <a:t>Court </a:t>
            </a:r>
            <a:r>
              <a:rPr lang="en-GB" sz="1600" smtClean="0"/>
              <a:t>Database</a:t>
            </a:r>
            <a:endParaRPr lang="en-GB" sz="1600" i="0" dirty="0" smtClean="0"/>
          </a:p>
        </p:txBody>
      </p:sp>
    </p:spTree>
    <p:extLst>
      <p:ext uri="{BB962C8B-B14F-4D97-AF65-F5344CB8AC3E}">
        <p14:creationId xmlns:p14="http://schemas.microsoft.com/office/powerpoint/2010/main" val="1372778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96752"/>
            <a:ext cx="8229600" cy="993775"/>
          </a:xfrm>
        </p:spPr>
        <p:txBody>
          <a:bodyPr/>
          <a:lstStyle/>
          <a:p>
            <a:pPr eaLnBrk="1" hangingPunct="1"/>
            <a:r>
              <a:rPr lang="en-GB" altLang="en-US" sz="2800"/>
              <a:t>2016-2 </a:t>
            </a:r>
            <a:r>
              <a:rPr lang="en-GB" altLang="en-US" sz="2800" smtClean="0"/>
              <a:t>European </a:t>
            </a:r>
            <a:r>
              <a:rPr lang="en-GB" altLang="en-US" sz="2800"/>
              <a:t>e-Justice Portal call</a:t>
            </a:r>
            <a:r>
              <a:rPr lang="en-GB" altLang="en-US" sz="2800"/>
              <a:t>: </a:t>
            </a:r>
            <a:r>
              <a:rPr lang="en-GB" altLang="en-US" sz="2800" smtClean="0"/>
              <a:t>expected outcomes</a:t>
            </a:r>
            <a:endParaRPr lang="en-GB" altLang="en-US" sz="28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A0F-F272-4D8B-8A00-9FEB1D8D47BD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312119"/>
            <a:ext cx="8424862" cy="4213225"/>
          </a:xfrm>
        </p:spPr>
        <p:txBody>
          <a:bodyPr/>
          <a:lstStyle/>
          <a:p>
            <a:r>
              <a:rPr lang="en-GB" sz="2000" smtClean="0"/>
              <a:t>Interconnection </a:t>
            </a:r>
            <a:r>
              <a:rPr lang="en-GB" sz="2000"/>
              <a:t>of Insolvency Registers: </a:t>
            </a:r>
            <a:endParaRPr lang="en-GB" sz="2000" i="0"/>
          </a:p>
          <a:p>
            <a:pPr lvl="1"/>
            <a:r>
              <a:rPr lang="en-GB" sz="1200"/>
              <a:t>Improving the </a:t>
            </a:r>
            <a:r>
              <a:rPr lang="en-GB" sz="1200"/>
              <a:t>provision of relevant and timely information to creditors and courts involved and preventing the opening of parallel insolvency proceedings. </a:t>
            </a:r>
          </a:p>
          <a:p>
            <a:pPr lvl="1"/>
            <a:r>
              <a:rPr lang="en-GB" sz="1200"/>
              <a:t>Allowing </a:t>
            </a:r>
            <a:r>
              <a:rPr lang="en-GB" sz="1200"/>
              <a:t>certain Member States to expediently comply with the requirements of the EU Regulation on insolvency proceeding </a:t>
            </a:r>
          </a:p>
          <a:p>
            <a:pPr lvl="1"/>
            <a:r>
              <a:rPr lang="en-GB" sz="1200"/>
              <a:t>Interconnecting </a:t>
            </a:r>
            <a:r>
              <a:rPr lang="en-GB" sz="1200"/>
              <a:t>Member State insolvency registers via the European e-Justice Portal </a:t>
            </a:r>
          </a:p>
          <a:p>
            <a:r>
              <a:rPr lang="en-GB" sz="2000" smtClean="0"/>
              <a:t>Find </a:t>
            </a:r>
            <a:r>
              <a:rPr lang="en-GB" sz="2000"/>
              <a:t>a </a:t>
            </a:r>
            <a:r>
              <a:rPr lang="en-GB" sz="2000" smtClean="0"/>
              <a:t>lawyer/Find </a:t>
            </a:r>
            <a:r>
              <a:rPr lang="en-GB" sz="2000"/>
              <a:t>a notary: </a:t>
            </a:r>
          </a:p>
          <a:p>
            <a:pPr lvl="1"/>
            <a:r>
              <a:rPr lang="en-GB" sz="1200"/>
              <a:t>Facilitating </a:t>
            </a:r>
            <a:r>
              <a:rPr lang="en-GB" sz="1200"/>
              <a:t>access to justice in particular in a cross-border context </a:t>
            </a:r>
          </a:p>
          <a:p>
            <a:pPr lvl="1"/>
            <a:r>
              <a:rPr lang="en-GB" sz="1200"/>
              <a:t>Extending </a:t>
            </a:r>
            <a:r>
              <a:rPr lang="en-GB" sz="1200"/>
              <a:t>and completing coverage in terms of Member State participation </a:t>
            </a:r>
          </a:p>
          <a:p>
            <a:pPr lvl="1"/>
            <a:r>
              <a:rPr lang="en-GB" sz="1200"/>
              <a:t>Providing </a:t>
            </a:r>
            <a:r>
              <a:rPr lang="en-GB" sz="1200"/>
              <a:t>a comprehensive EU-wide search engine for finding members of these two legal professions across Europe </a:t>
            </a:r>
          </a:p>
          <a:p>
            <a:r>
              <a:rPr lang="en-GB" sz="2000" smtClean="0"/>
              <a:t>European </a:t>
            </a:r>
            <a:r>
              <a:rPr lang="en-GB" sz="2000"/>
              <a:t>Case Law Identifier (ECLI): </a:t>
            </a:r>
            <a:endParaRPr lang="en-GB" sz="2000" i="0"/>
          </a:p>
          <a:p>
            <a:pPr lvl="1"/>
            <a:r>
              <a:rPr lang="en-GB" sz="1200" b="1" i="0"/>
              <a:t>Implementing technical solutions allowing access to national case law at the national and European levels in compliance with the </a:t>
            </a:r>
            <a:r>
              <a:rPr lang="en-GB" sz="1200" b="1" i="0"/>
              <a:t>ECLI </a:t>
            </a:r>
            <a:r>
              <a:rPr lang="en-GB" sz="1200" b="1" i="0" smtClean="0"/>
              <a:t>standard</a:t>
            </a:r>
            <a:endParaRPr lang="en-GB" sz="1200" b="1" i="0"/>
          </a:p>
          <a:p>
            <a:endParaRPr lang="en-GB" sz="2000" i="0" dirty="0" smtClean="0"/>
          </a:p>
        </p:txBody>
      </p:sp>
    </p:spTree>
    <p:extLst>
      <p:ext uri="{BB962C8B-B14F-4D97-AF65-F5344CB8AC3E}">
        <p14:creationId xmlns:p14="http://schemas.microsoft.com/office/powerpoint/2010/main" val="4202198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96752"/>
            <a:ext cx="8229600" cy="993775"/>
          </a:xfrm>
        </p:spPr>
        <p:txBody>
          <a:bodyPr/>
          <a:lstStyle/>
          <a:p>
            <a:pPr eaLnBrk="1" hangingPunct="1"/>
            <a:r>
              <a:rPr lang="en-GB" altLang="en-US" sz="2800"/>
              <a:t>2016-2 </a:t>
            </a:r>
            <a:r>
              <a:rPr lang="en-GB" altLang="en-US" sz="2800" smtClean="0"/>
              <a:t>European </a:t>
            </a:r>
            <a:r>
              <a:rPr lang="en-GB" altLang="en-US" sz="2800"/>
              <a:t>e-Justice Portal call</a:t>
            </a:r>
            <a:r>
              <a:rPr lang="en-GB" altLang="en-US" sz="2800"/>
              <a:t>: </a:t>
            </a:r>
            <a:r>
              <a:rPr lang="en-GB" altLang="en-US" sz="2800" smtClean="0"/>
              <a:t>expected outcomes</a:t>
            </a:r>
            <a:endParaRPr lang="en-GB" altLang="en-US" sz="28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A0F-F272-4D8B-8A00-9FEB1D8D47BD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312119"/>
            <a:ext cx="8424862" cy="4213225"/>
          </a:xfrm>
        </p:spPr>
        <p:txBody>
          <a:bodyPr/>
          <a:lstStyle/>
          <a:p>
            <a:r>
              <a:rPr lang="en-GB" sz="2000" smtClean="0"/>
              <a:t>Access </a:t>
            </a:r>
            <a:r>
              <a:rPr lang="en-GB" sz="2000"/>
              <a:t>to e-CODEX: </a:t>
            </a:r>
            <a:endParaRPr lang="en-GB" sz="2000" i="0"/>
          </a:p>
          <a:p>
            <a:pPr lvl="1"/>
            <a:r>
              <a:rPr lang="en-GB" sz="1600" i="0"/>
              <a:t>Enlarging the Member State coverage where electronic use of the European Order for Payment and the European Small Claims cross-border legal instruments is possible, and thus enabling courts to receive electronic submissions of claims from citizens, business and legal practitioners across </a:t>
            </a:r>
            <a:r>
              <a:rPr lang="en-GB" sz="1600" i="0"/>
              <a:t>the </a:t>
            </a:r>
            <a:r>
              <a:rPr lang="en-GB" sz="1600" i="0" smtClean="0"/>
              <a:t>EU</a:t>
            </a:r>
            <a:endParaRPr lang="en-GB" sz="1600" i="0"/>
          </a:p>
          <a:p>
            <a:r>
              <a:rPr lang="en-GB" sz="2000" smtClean="0"/>
              <a:t>European </a:t>
            </a:r>
            <a:r>
              <a:rPr lang="en-GB" sz="2000"/>
              <a:t>Court Database: </a:t>
            </a:r>
            <a:endParaRPr lang="en-GB" sz="2000" i="0"/>
          </a:p>
          <a:p>
            <a:pPr lvl="1"/>
            <a:r>
              <a:rPr lang="en-GB" sz="1600" i="0"/>
              <a:t>Enabling a smoother and enhanced process of Member State data provision to the Database, resulting in more up-to-date and </a:t>
            </a:r>
            <a:r>
              <a:rPr lang="en-GB" sz="1600" i="0"/>
              <a:t>accurate </a:t>
            </a:r>
            <a:r>
              <a:rPr lang="en-GB" sz="1600" i="0" smtClean="0"/>
              <a:t>information</a:t>
            </a:r>
            <a:endParaRPr lang="en-GB" sz="1600" i="0" dirty="0" smtClean="0"/>
          </a:p>
        </p:txBody>
      </p:sp>
    </p:spTree>
    <p:extLst>
      <p:ext uri="{BB962C8B-B14F-4D97-AF65-F5344CB8AC3E}">
        <p14:creationId xmlns:p14="http://schemas.microsoft.com/office/powerpoint/2010/main" val="434375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96752"/>
            <a:ext cx="8229600" cy="993775"/>
          </a:xfrm>
        </p:spPr>
        <p:txBody>
          <a:bodyPr/>
          <a:lstStyle/>
          <a:p>
            <a:pPr eaLnBrk="1" hangingPunct="1"/>
            <a:r>
              <a:rPr lang="en-GB" altLang="en-US" sz="2800"/>
              <a:t>2016-2 </a:t>
            </a:r>
            <a:r>
              <a:rPr lang="en-GB" altLang="en-US" sz="2800" smtClean="0"/>
              <a:t>European </a:t>
            </a:r>
            <a:r>
              <a:rPr lang="en-GB" altLang="en-US" sz="2800"/>
              <a:t>e-Justice </a:t>
            </a:r>
            <a:r>
              <a:rPr lang="en-GB" altLang="en-US" sz="2800"/>
              <a:t>Portal </a:t>
            </a:r>
            <a:r>
              <a:rPr lang="en-GB" altLang="en-US" sz="2800" smtClean="0"/>
              <a:t>call: key </a:t>
            </a:r>
            <a:r>
              <a:rPr lang="en-GB" altLang="en-US" sz="2800" dirty="0" smtClean="0"/>
              <a:t>conditions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A0F-F272-4D8B-8A00-9FEB1D8D47BD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312119"/>
            <a:ext cx="8424862" cy="4213225"/>
          </a:xfrm>
          <a:noFill/>
        </p:spPr>
        <p:txBody>
          <a:bodyPr/>
          <a:lstStyle/>
          <a:p>
            <a:r>
              <a:rPr lang="en-GB" sz="2000" i="0"/>
              <a:t>Who can apply?</a:t>
            </a:r>
          </a:p>
          <a:p>
            <a:pPr lvl="1"/>
            <a:r>
              <a:rPr lang="en-GB" sz="1400"/>
              <a:t>One or more Member States + EEA countries (Norway/Iceland) </a:t>
            </a:r>
          </a:p>
          <a:p>
            <a:pPr lvl="1"/>
            <a:r>
              <a:rPr lang="en-GB" sz="1400"/>
              <a:t>International organisations, joint undertakings, or public or private undertakings or bodies established in Member States - ith the agreement of the Member States/EEA countries concerned </a:t>
            </a:r>
          </a:p>
          <a:p>
            <a:pPr marL="0" indent="0">
              <a:buNone/>
            </a:pPr>
            <a:endParaRPr lang="en-GB" sz="2000" i="0" smtClean="0"/>
          </a:p>
          <a:p>
            <a:r>
              <a:rPr lang="en-GB" sz="2000" i="0" smtClean="0"/>
              <a:t>Consortium </a:t>
            </a:r>
            <a:r>
              <a:rPr lang="en-GB" sz="2000" i="0"/>
              <a:t>composition: </a:t>
            </a:r>
            <a:r>
              <a:rPr lang="en-GB" sz="2000" i="0" smtClean="0">
                <a:solidFill>
                  <a:srgbClr val="FF0000"/>
                </a:solidFill>
              </a:rPr>
              <a:t>no specific requirements, but please see section 3 of the call text for more info about who can apply for which generic service </a:t>
            </a:r>
            <a:endParaRPr lang="en-GB" sz="2000" i="0">
              <a:solidFill>
                <a:srgbClr val="FF0000"/>
              </a:solidFill>
            </a:endParaRPr>
          </a:p>
          <a:p>
            <a:r>
              <a:rPr lang="en-GB" sz="2000" i="0" smtClean="0"/>
              <a:t>Co-financing</a:t>
            </a:r>
            <a:r>
              <a:rPr lang="en-GB" sz="2000" i="0" dirty="0" smtClean="0"/>
              <a:t>: </a:t>
            </a:r>
            <a:r>
              <a:rPr lang="en-GB" sz="2000" b="1" i="0" dirty="0" smtClean="0"/>
              <a:t>75% </a:t>
            </a:r>
            <a:r>
              <a:rPr lang="en-GB" sz="2000" i="0" dirty="0" smtClean="0"/>
              <a:t>of the eligible costs of the action</a:t>
            </a:r>
          </a:p>
          <a:p>
            <a:r>
              <a:rPr lang="en-GB" sz="2000" i="0" u="sng" smtClean="0"/>
              <a:t>Maximum</a:t>
            </a:r>
            <a:r>
              <a:rPr lang="en-GB" sz="2000" i="0" smtClean="0"/>
              <a:t> </a:t>
            </a:r>
            <a:r>
              <a:rPr lang="en-GB" sz="2000" i="0" dirty="0" smtClean="0"/>
              <a:t>duration</a:t>
            </a:r>
            <a:r>
              <a:rPr lang="en-GB" sz="2000" i="0" smtClean="0"/>
              <a:t>: </a:t>
            </a:r>
            <a:r>
              <a:rPr lang="en-GB" sz="2000" b="1" i="0" smtClean="0"/>
              <a:t>24 </a:t>
            </a:r>
            <a:r>
              <a:rPr lang="en-GB" sz="2000" b="1" i="0" dirty="0" smtClean="0"/>
              <a:t>months</a:t>
            </a:r>
          </a:p>
          <a:p>
            <a:pPr marL="0" indent="0" defTabSz="363538">
              <a:lnSpc>
                <a:spcPct val="90000"/>
              </a:lnSpc>
              <a:buNone/>
              <a:tabLst>
                <a:tab pos="363538" algn="l"/>
              </a:tabLst>
              <a:defRPr/>
            </a:pPr>
            <a:endParaRPr lang="en-GB" sz="2000" i="0" dirty="0" smtClean="0"/>
          </a:p>
        </p:txBody>
      </p:sp>
    </p:spTree>
    <p:extLst>
      <p:ext uri="{BB962C8B-B14F-4D97-AF65-F5344CB8AC3E}">
        <p14:creationId xmlns:p14="http://schemas.microsoft.com/office/powerpoint/2010/main" val="287025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39281"/>
            <a:ext cx="8229600" cy="993775"/>
          </a:xfrm>
        </p:spPr>
        <p:txBody>
          <a:bodyPr/>
          <a:lstStyle/>
          <a:p>
            <a:pPr algn="ctr" eaLnBrk="1" hangingPunct="1"/>
            <a:r>
              <a:rPr lang="en-GB" altLang="en-US" smtClean="0"/>
              <a:t>Public Open Data</a:t>
            </a:r>
            <a:endParaRPr lang="en-GB" altLang="en-US" dirty="0" smtClean="0"/>
          </a:p>
        </p:txBody>
      </p:sp>
      <p:sp>
        <p:nvSpPr>
          <p:cNvPr id="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686550" y="6265863"/>
            <a:ext cx="2133600" cy="476250"/>
          </a:xfrm>
        </p:spPr>
        <p:txBody>
          <a:bodyPr/>
          <a:lstStyle/>
          <a:p>
            <a:pPr>
              <a:defRPr/>
            </a:pPr>
            <a:fld id="{97736E30-5C46-4A83-9F1E-19EB6ED1F074}" type="slidenum">
              <a:rPr lang="en-GB" altLang="en-US" sz="1000" smtClean="0">
                <a:solidFill>
                  <a:srgbClr val="000000"/>
                </a:solidFill>
                <a:latin typeface="+mn-lt"/>
              </a:rPr>
              <a:pPr>
                <a:defRPr/>
              </a:pPr>
              <a:t>19</a:t>
            </a:fld>
            <a:endParaRPr lang="en-GB" altLang="en-US" sz="10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16896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39281"/>
            <a:ext cx="8229600" cy="993775"/>
          </a:xfrm>
        </p:spPr>
        <p:txBody>
          <a:bodyPr/>
          <a:lstStyle/>
          <a:p>
            <a:pPr algn="ctr" eaLnBrk="1" hangingPunct="1"/>
            <a:r>
              <a:rPr lang="en-GB" altLang="en-US" u="sng" smtClean="0"/>
              <a:t>Call </a:t>
            </a:r>
            <a:r>
              <a:rPr lang="en-GB" altLang="en-US" u="sng" smtClean="0"/>
              <a:t>information</a:t>
            </a:r>
            <a:endParaRPr lang="en-GB" altLang="en-US" u="sng" dirty="0" smtClean="0"/>
          </a:p>
        </p:txBody>
      </p:sp>
      <p:sp>
        <p:nvSpPr>
          <p:cNvPr id="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686550" y="6265863"/>
            <a:ext cx="2133600" cy="476250"/>
          </a:xfrm>
        </p:spPr>
        <p:txBody>
          <a:bodyPr/>
          <a:lstStyle/>
          <a:p>
            <a:pPr>
              <a:defRPr/>
            </a:pPr>
            <a:fld id="{97736E30-5C46-4A83-9F1E-19EB6ED1F074}" type="slidenum">
              <a:rPr lang="en-GB" altLang="en-US" sz="1000" smtClean="0">
                <a:solidFill>
                  <a:srgbClr val="000000"/>
                </a:solidFill>
                <a:latin typeface="+mn-lt"/>
              </a:rPr>
              <a:pPr>
                <a:defRPr/>
              </a:pPr>
              <a:t>2</a:t>
            </a:fld>
            <a:endParaRPr lang="en-GB" altLang="en-US" sz="10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3662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96752"/>
            <a:ext cx="8229600" cy="993775"/>
          </a:xfrm>
        </p:spPr>
        <p:txBody>
          <a:bodyPr/>
          <a:lstStyle/>
          <a:p>
            <a:pPr eaLnBrk="1" hangingPunct="1"/>
            <a:r>
              <a:rPr lang="en-GB" altLang="en-US" sz="2800" smtClean="0"/>
              <a:t>2016-2 Public Open Data </a:t>
            </a:r>
            <a:r>
              <a:rPr lang="en-GB" altLang="en-US" sz="2800" smtClean="0"/>
              <a:t>call</a:t>
            </a:r>
            <a:r>
              <a:rPr lang="en-GB" altLang="en-US" sz="2800"/>
              <a:t>: </a:t>
            </a:r>
            <a:r>
              <a:rPr lang="en-GB" altLang="en-US" sz="2800" smtClean="0"/>
              <a:t>scope  </a:t>
            </a:r>
            <a:endParaRPr lang="en-GB" altLang="en-US" sz="28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A0F-F272-4D8B-8A00-9FEB1D8D47BD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132857"/>
            <a:ext cx="8424862" cy="4392488"/>
          </a:xfrm>
        </p:spPr>
        <p:txBody>
          <a:bodyPr/>
          <a:lstStyle/>
          <a:p>
            <a:r>
              <a:rPr lang="en-GB" sz="2000" i="0" smtClean="0"/>
              <a:t>Continue </a:t>
            </a:r>
            <a:r>
              <a:rPr lang="en-GB" sz="2000" i="0"/>
              <a:t>the support to the generation, aggregation and cross-border/cross domain harmonisation of open datasets at all levels of government, including cities, integrating the support provided by the CEF Telecom 2015 </a:t>
            </a:r>
            <a:r>
              <a:rPr lang="en-GB" sz="2000" i="0"/>
              <a:t>work </a:t>
            </a:r>
            <a:r>
              <a:rPr lang="en-GB" sz="2000" i="0" smtClean="0"/>
              <a:t>programme </a:t>
            </a:r>
          </a:p>
          <a:p>
            <a:pPr marL="0" indent="0">
              <a:buNone/>
            </a:pPr>
            <a:endParaRPr lang="en-GB" sz="2000" i="0" smtClean="0"/>
          </a:p>
          <a:p>
            <a:r>
              <a:rPr lang="en-GB" sz="2000" i="0" smtClean="0"/>
              <a:t>Foster </a:t>
            </a:r>
            <a:r>
              <a:rPr lang="en-GB" sz="2000" i="0"/>
              <a:t>the availability of harmonised and detailed datasets content description for their full and </a:t>
            </a:r>
            <a:r>
              <a:rPr lang="en-GB" sz="2000" i="0"/>
              <a:t>informed </a:t>
            </a:r>
            <a:r>
              <a:rPr lang="en-GB" sz="2000" i="0" smtClean="0"/>
              <a:t>use</a:t>
            </a:r>
          </a:p>
          <a:p>
            <a:pPr marL="0" indent="0">
              <a:buNone/>
            </a:pPr>
            <a:endParaRPr lang="en-GB" sz="2000" i="0" dirty="0" smtClean="0"/>
          </a:p>
        </p:txBody>
      </p:sp>
    </p:spTree>
    <p:extLst>
      <p:ext uri="{BB962C8B-B14F-4D97-AF65-F5344CB8AC3E}">
        <p14:creationId xmlns:p14="http://schemas.microsoft.com/office/powerpoint/2010/main" val="2726750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96752"/>
            <a:ext cx="8229600" cy="993775"/>
          </a:xfrm>
        </p:spPr>
        <p:txBody>
          <a:bodyPr/>
          <a:lstStyle/>
          <a:p>
            <a:pPr eaLnBrk="1" hangingPunct="1"/>
            <a:r>
              <a:rPr lang="en-GB" altLang="en-US" sz="2800"/>
              <a:t>2016-2 Public Open Data </a:t>
            </a:r>
            <a:r>
              <a:rPr lang="en-GB" altLang="en-US" sz="2800" smtClean="0"/>
              <a:t>call</a:t>
            </a:r>
            <a:r>
              <a:rPr lang="en-GB" altLang="en-US" sz="2800"/>
              <a:t>: </a:t>
            </a:r>
            <a:r>
              <a:rPr lang="en-GB" altLang="en-US" sz="2800" smtClean="0"/>
              <a:t>expected outcomes</a:t>
            </a:r>
            <a:endParaRPr lang="en-GB" altLang="en-US" sz="28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A0F-F272-4D8B-8A00-9FEB1D8D47BD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312119"/>
            <a:ext cx="8424862" cy="4213225"/>
          </a:xfrm>
        </p:spPr>
        <p:txBody>
          <a:bodyPr/>
          <a:lstStyle/>
          <a:p>
            <a:r>
              <a:rPr lang="en-GB" sz="1600" i="0" smtClean="0"/>
              <a:t>Boost </a:t>
            </a:r>
            <a:r>
              <a:rPr lang="en-GB" sz="1600" i="0"/>
              <a:t>the development of information products and services based on the re-use and combination of open public data across the EU and contribute in particular to: </a:t>
            </a:r>
          </a:p>
          <a:p>
            <a:pPr lvl="1"/>
            <a:r>
              <a:rPr lang="en-GB" sz="1400" b="0" i="0" smtClean="0"/>
              <a:t>Improve </a:t>
            </a:r>
            <a:r>
              <a:rPr lang="en-GB" sz="1400" b="0" i="0"/>
              <a:t>the availability of harmonised content at the </a:t>
            </a:r>
            <a:r>
              <a:rPr lang="en-GB" sz="1400" b="0" i="0"/>
              <a:t>EU </a:t>
            </a:r>
            <a:r>
              <a:rPr lang="en-GB" sz="1400" b="0" i="0" smtClean="0"/>
              <a:t>level </a:t>
            </a:r>
            <a:endParaRPr lang="en-GB" sz="1400" b="0" i="0"/>
          </a:p>
          <a:p>
            <a:pPr lvl="1"/>
            <a:r>
              <a:rPr lang="en-GB" sz="1400" b="0" i="0" smtClean="0"/>
              <a:t>Increase </a:t>
            </a:r>
            <a:r>
              <a:rPr lang="en-GB" sz="1400" b="0" i="0"/>
              <a:t>the transparency and availability of innovative services </a:t>
            </a:r>
            <a:r>
              <a:rPr lang="en-GB" sz="1400" b="0" i="0"/>
              <a:t>for </a:t>
            </a:r>
            <a:r>
              <a:rPr lang="en-GB" sz="1400" b="0" i="0" smtClean="0"/>
              <a:t>citizens; increase </a:t>
            </a:r>
            <a:r>
              <a:rPr lang="en-GB" sz="1400" b="0" i="0"/>
              <a:t>the overall efficiency of public services and administrations. </a:t>
            </a:r>
          </a:p>
          <a:p>
            <a:pPr lvl="1"/>
            <a:r>
              <a:rPr lang="en-GB" sz="1400" b="0" i="0" smtClean="0"/>
              <a:t>Assist </a:t>
            </a:r>
            <a:r>
              <a:rPr lang="en-GB" sz="1400" b="0" i="0"/>
              <a:t>the innovation ecosystems </a:t>
            </a:r>
            <a:r>
              <a:rPr lang="en-GB" sz="1400" b="0" i="0"/>
              <a:t>of </a:t>
            </a:r>
            <a:r>
              <a:rPr lang="en-GB" sz="1400" b="0" i="0" smtClean="0"/>
              <a:t>startups/development of apps, </a:t>
            </a:r>
            <a:r>
              <a:rPr lang="en-GB" sz="1400" b="0" i="0"/>
              <a:t>which can strongly benefit from open data </a:t>
            </a:r>
            <a:r>
              <a:rPr lang="en-GB" sz="1400" b="0" i="0"/>
              <a:t>and </a:t>
            </a:r>
            <a:r>
              <a:rPr lang="en-GB" sz="1400" b="0" i="0" smtClean="0"/>
              <a:t>platforms</a:t>
            </a:r>
            <a:endParaRPr lang="en-GB" sz="1400" b="0" i="0"/>
          </a:p>
          <a:p>
            <a:pPr lvl="1"/>
            <a:r>
              <a:rPr lang="en-GB" sz="1400" b="0" i="0" smtClean="0"/>
              <a:t>Promote </a:t>
            </a:r>
            <a:r>
              <a:rPr lang="en-GB" sz="1400" b="0" i="0"/>
              <a:t>the availability of good quality, reliable and interoperable datasets and enabling data portals infrastructure to allow the full potential of Open Data to </a:t>
            </a:r>
            <a:r>
              <a:rPr lang="en-GB" sz="1400" b="0" i="0"/>
              <a:t>be </a:t>
            </a:r>
            <a:r>
              <a:rPr lang="en-GB" sz="1400" b="0" i="0" smtClean="0"/>
              <a:t>exploited</a:t>
            </a:r>
            <a:endParaRPr lang="en-GB" sz="1400" b="0" i="0"/>
          </a:p>
          <a:p>
            <a:pPr lvl="1"/>
            <a:r>
              <a:rPr lang="en-GB" sz="1400" b="0" i="0" smtClean="0"/>
              <a:t>Support </a:t>
            </a:r>
            <a:r>
              <a:rPr lang="en-GB" sz="1400" b="0" i="0"/>
              <a:t>the functioning of the European Data Portal as the one-stop-shop for Open Data across </a:t>
            </a:r>
            <a:r>
              <a:rPr lang="en-GB" sz="1400" b="0" i="0"/>
              <a:t>the </a:t>
            </a:r>
            <a:r>
              <a:rPr lang="en-GB" sz="1400" b="0" i="0" smtClean="0"/>
              <a:t>EU</a:t>
            </a:r>
            <a:endParaRPr lang="en-GB" sz="1400" b="0" i="0"/>
          </a:p>
          <a:p>
            <a:pPr lvl="1"/>
            <a:r>
              <a:rPr lang="en-GB" sz="1400" b="0" i="0" smtClean="0"/>
              <a:t>Support </a:t>
            </a:r>
            <a:r>
              <a:rPr lang="en-GB" sz="1400" b="0" i="0"/>
              <a:t>the priorities of Digital Single Market, boosting competitiveness through cross-border interoperability and standardisation and facilitating easy interaction </a:t>
            </a:r>
            <a:r>
              <a:rPr lang="en-GB" sz="1400" b="0" i="0"/>
              <a:t>with </a:t>
            </a:r>
            <a:r>
              <a:rPr lang="en-GB" sz="1400" b="0" i="0" smtClean="0"/>
              <a:t>citizens</a:t>
            </a:r>
            <a:endParaRPr lang="en-GB" sz="1400" b="0" i="0"/>
          </a:p>
          <a:p>
            <a:pPr marL="0" indent="0">
              <a:buNone/>
            </a:pPr>
            <a:endParaRPr lang="en-GB" sz="2000" i="0" dirty="0" smtClean="0"/>
          </a:p>
        </p:txBody>
      </p:sp>
    </p:spTree>
    <p:extLst>
      <p:ext uri="{BB962C8B-B14F-4D97-AF65-F5344CB8AC3E}">
        <p14:creationId xmlns:p14="http://schemas.microsoft.com/office/powerpoint/2010/main" val="1016733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96752"/>
            <a:ext cx="8229600" cy="993775"/>
          </a:xfrm>
        </p:spPr>
        <p:txBody>
          <a:bodyPr/>
          <a:lstStyle/>
          <a:p>
            <a:pPr eaLnBrk="1" hangingPunct="1"/>
            <a:r>
              <a:rPr lang="en-GB" altLang="en-US" sz="2800"/>
              <a:t>2016-2 </a:t>
            </a:r>
            <a:r>
              <a:rPr lang="en-GB" altLang="en-US" sz="2800"/>
              <a:t>Public Open Data </a:t>
            </a:r>
            <a:r>
              <a:rPr lang="en-GB" altLang="en-US" sz="2800" smtClean="0"/>
              <a:t>call</a:t>
            </a:r>
            <a:r>
              <a:rPr lang="en-GB" altLang="en-US" sz="2800"/>
              <a:t>: </a:t>
            </a:r>
            <a:r>
              <a:rPr lang="en-GB" altLang="en-US" sz="2800" smtClean="0"/>
              <a:t/>
            </a:r>
            <a:br>
              <a:rPr lang="en-GB" altLang="en-US" sz="2800" smtClean="0"/>
            </a:br>
            <a:r>
              <a:rPr lang="en-GB" altLang="en-US" sz="2800" smtClean="0"/>
              <a:t>key </a:t>
            </a:r>
            <a:r>
              <a:rPr lang="en-GB" altLang="en-US" sz="2800" dirty="0" smtClean="0"/>
              <a:t>conditions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A0F-F272-4D8B-8A00-9FEB1D8D47BD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312119"/>
            <a:ext cx="8424862" cy="4213225"/>
          </a:xfrm>
          <a:noFill/>
        </p:spPr>
        <p:txBody>
          <a:bodyPr/>
          <a:lstStyle/>
          <a:p>
            <a:r>
              <a:rPr lang="en-GB" sz="2000" i="0"/>
              <a:t>Who can apply?</a:t>
            </a:r>
          </a:p>
          <a:p>
            <a:pPr lvl="1"/>
            <a:r>
              <a:rPr lang="en-GB" sz="1400"/>
              <a:t>One or more Member States + EEA countries (Norway/Iceland) </a:t>
            </a:r>
          </a:p>
          <a:p>
            <a:pPr lvl="1"/>
            <a:r>
              <a:rPr lang="en-GB" sz="1400"/>
              <a:t>International organisations, joint undertakings, or public or private undertakings or bodies established in Member States - ith the agreement of the Member States/EEA countries concerned </a:t>
            </a:r>
          </a:p>
          <a:p>
            <a:pPr marL="0" indent="0">
              <a:buNone/>
            </a:pPr>
            <a:endParaRPr lang="en-GB" sz="2000" i="0" smtClean="0"/>
          </a:p>
          <a:p>
            <a:r>
              <a:rPr lang="en-GB" sz="2000" i="0" smtClean="0"/>
              <a:t>Consortium </a:t>
            </a:r>
            <a:r>
              <a:rPr lang="en-GB" sz="2000" i="0"/>
              <a:t>composition: </a:t>
            </a:r>
            <a:r>
              <a:rPr lang="en-GB" sz="2000" i="0">
                <a:solidFill>
                  <a:srgbClr val="FF0000"/>
                </a:solidFill>
              </a:rPr>
              <a:t>minimum of </a:t>
            </a:r>
            <a:r>
              <a:rPr lang="en-GB" sz="2000" b="1" i="0" smtClean="0">
                <a:solidFill>
                  <a:srgbClr val="FF0000"/>
                </a:solidFill>
              </a:rPr>
              <a:t>2 public administrations </a:t>
            </a:r>
            <a:r>
              <a:rPr lang="en-GB" sz="2000" i="0" smtClean="0">
                <a:solidFill>
                  <a:srgbClr val="FF0000"/>
                </a:solidFill>
              </a:rPr>
              <a:t>from two different Member </a:t>
            </a:r>
            <a:r>
              <a:rPr lang="en-GB" sz="2000" i="0">
                <a:solidFill>
                  <a:srgbClr val="FF0000"/>
                </a:solidFill>
              </a:rPr>
              <a:t>States</a:t>
            </a:r>
          </a:p>
          <a:p>
            <a:r>
              <a:rPr lang="en-GB" sz="2000" i="0" smtClean="0"/>
              <a:t>Co-financing: </a:t>
            </a:r>
            <a:r>
              <a:rPr lang="en-GB" sz="2000" b="1" i="0" smtClean="0"/>
              <a:t>50% </a:t>
            </a:r>
            <a:r>
              <a:rPr lang="en-GB" sz="2000" i="0" dirty="0" smtClean="0"/>
              <a:t>of the eligible costs of the action</a:t>
            </a:r>
          </a:p>
          <a:p>
            <a:r>
              <a:rPr lang="en-GB" sz="2000" i="0" smtClean="0"/>
              <a:t>Indicative </a:t>
            </a:r>
            <a:r>
              <a:rPr lang="en-GB" sz="2000" i="0" dirty="0" smtClean="0"/>
              <a:t>duration</a:t>
            </a:r>
            <a:r>
              <a:rPr lang="en-GB" sz="2000" i="0" smtClean="0"/>
              <a:t>: </a:t>
            </a:r>
            <a:r>
              <a:rPr lang="en-GB" sz="2000" b="1" i="0" smtClean="0"/>
              <a:t>24 </a:t>
            </a:r>
            <a:r>
              <a:rPr lang="en-GB" sz="2000" b="1" i="0" dirty="0" smtClean="0"/>
              <a:t>months</a:t>
            </a:r>
          </a:p>
          <a:p>
            <a:pPr marL="0" indent="0" defTabSz="363538">
              <a:lnSpc>
                <a:spcPct val="90000"/>
              </a:lnSpc>
              <a:buNone/>
              <a:tabLst>
                <a:tab pos="363538" algn="l"/>
              </a:tabLst>
              <a:defRPr/>
            </a:pPr>
            <a:endParaRPr lang="en-GB" sz="2000" i="0" dirty="0" smtClean="0"/>
          </a:p>
        </p:txBody>
      </p:sp>
    </p:spTree>
    <p:extLst>
      <p:ext uri="{BB962C8B-B14F-4D97-AF65-F5344CB8AC3E}">
        <p14:creationId xmlns:p14="http://schemas.microsoft.com/office/powerpoint/2010/main" val="4222590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39281"/>
            <a:ext cx="8229600" cy="993775"/>
          </a:xfrm>
        </p:spPr>
        <p:txBody>
          <a:bodyPr/>
          <a:lstStyle/>
          <a:p>
            <a:pPr algn="ctr" eaLnBrk="1" hangingPunct="1"/>
            <a:r>
              <a:rPr lang="en-GB" altLang="en-US" u="sng" dirty="0" smtClean="0"/>
              <a:t>Call evaluation process</a:t>
            </a:r>
          </a:p>
        </p:txBody>
      </p:sp>
      <p:sp>
        <p:nvSpPr>
          <p:cNvPr id="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686550" y="6265863"/>
            <a:ext cx="2133600" cy="476250"/>
          </a:xfrm>
        </p:spPr>
        <p:txBody>
          <a:bodyPr/>
          <a:lstStyle/>
          <a:p>
            <a:pPr>
              <a:defRPr/>
            </a:pPr>
            <a:fld id="{97736E30-5C46-4A83-9F1E-19EB6ED1F074}" type="slidenum">
              <a:rPr lang="en-GB" altLang="en-US" sz="1000" smtClean="0">
                <a:solidFill>
                  <a:srgbClr val="000000"/>
                </a:solidFill>
                <a:latin typeface="+mn-lt"/>
              </a:rPr>
              <a:pPr>
                <a:defRPr/>
              </a:pPr>
              <a:t>23</a:t>
            </a:fld>
            <a:endParaRPr lang="en-GB" altLang="en-US" sz="10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31999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A0F-F272-4D8B-8A00-9FEB1D8D47BD}" type="slidenum">
              <a:rPr lang="en-GB" smtClean="0"/>
              <a:pPr/>
              <a:t>24</a:t>
            </a:fld>
            <a:endParaRPr lang="en-GB" dirty="0"/>
          </a:p>
        </p:txBody>
      </p:sp>
      <p:pic>
        <p:nvPicPr>
          <p:cNvPr id="1026" name="Picture 2" descr="G:\R\R1\Evaluation\CEF\TELECOM\Calls\2015\2015_miscellaneous_presentations_communications\calls_2015_CNECT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001" y="1296119"/>
            <a:ext cx="4959243" cy="5445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412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Principles for the evaluation and selection process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796"/>
            <a:ext cx="8229600" cy="3672508"/>
          </a:xfrm>
        </p:spPr>
        <p:txBody>
          <a:bodyPr/>
          <a:lstStyle/>
          <a:p>
            <a:r>
              <a:rPr lang="en-US" sz="2000" b="1" i="0" dirty="0">
                <a:solidFill>
                  <a:srgbClr val="E7511E"/>
                </a:solidFill>
              </a:rPr>
              <a:t>Basis: </a:t>
            </a:r>
            <a:r>
              <a:rPr lang="en-US" sz="2000" i="0" dirty="0"/>
              <a:t>eligibility, selection and award criteria of the work programme and the call </a:t>
            </a:r>
            <a:r>
              <a:rPr lang="en-US" sz="2000" i="0"/>
              <a:t>for </a:t>
            </a:r>
            <a:r>
              <a:rPr lang="en-US" sz="2000" i="0" smtClean="0"/>
              <a:t>proposals</a:t>
            </a:r>
          </a:p>
          <a:p>
            <a:pPr marL="0" indent="0">
              <a:buNone/>
            </a:pPr>
            <a:endParaRPr lang="en-US" sz="2000" i="0" dirty="0" smtClean="0"/>
          </a:p>
          <a:p>
            <a:r>
              <a:rPr lang="en-GB" sz="2000" b="1" i="0" dirty="0" smtClean="0">
                <a:solidFill>
                  <a:srgbClr val="E7511E"/>
                </a:solidFill>
              </a:rPr>
              <a:t>Equal </a:t>
            </a:r>
            <a:r>
              <a:rPr lang="en-GB" sz="2000" b="1" i="0" dirty="0">
                <a:solidFill>
                  <a:srgbClr val="E7511E"/>
                </a:solidFill>
              </a:rPr>
              <a:t>treatment: </a:t>
            </a:r>
            <a:r>
              <a:rPr lang="en-GB" sz="2000" i="0" dirty="0"/>
              <a:t>a</a:t>
            </a:r>
            <a:r>
              <a:rPr lang="en-GB" sz="2000" i="0" dirty="0" smtClean="0"/>
              <a:t>ll </a:t>
            </a:r>
            <a:r>
              <a:rPr lang="en-GB" sz="2000" i="0" dirty="0"/>
              <a:t>proposals evaluated against the same </a:t>
            </a:r>
            <a:r>
              <a:rPr lang="en-GB" sz="2000" i="0" dirty="0" smtClean="0"/>
              <a:t>criteria; no </a:t>
            </a:r>
            <a:r>
              <a:rPr lang="en-GB" sz="2000" i="0" dirty="0"/>
              <a:t>preferential treatment to any applicant</a:t>
            </a:r>
          </a:p>
          <a:p>
            <a:r>
              <a:rPr lang="en-GB" sz="2000" b="1" i="0" dirty="0" smtClean="0">
                <a:solidFill>
                  <a:srgbClr val="E7511E"/>
                </a:solidFill>
              </a:rPr>
              <a:t>Transparency</a:t>
            </a:r>
            <a:r>
              <a:rPr lang="en-GB" sz="2000" b="1" i="0" dirty="0">
                <a:solidFill>
                  <a:srgbClr val="E7511E"/>
                </a:solidFill>
              </a:rPr>
              <a:t>: </a:t>
            </a:r>
            <a:r>
              <a:rPr lang="en-GB" sz="2000" i="0" dirty="0"/>
              <a:t>a</a:t>
            </a:r>
            <a:r>
              <a:rPr lang="en-GB" sz="2000" i="0" dirty="0" smtClean="0"/>
              <a:t>dequate </a:t>
            </a:r>
            <a:r>
              <a:rPr lang="en-GB" sz="2000" i="0" dirty="0"/>
              <a:t>feedback to applicants on the outcomes of the </a:t>
            </a:r>
            <a:r>
              <a:rPr lang="en-GB" sz="2000" i="0" dirty="0" smtClean="0"/>
              <a:t>evaluation</a:t>
            </a:r>
          </a:p>
          <a:p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A0F-F272-4D8B-8A00-9FEB1D8D47BD}" type="slidenum">
              <a:rPr lang="en-GB" smtClean="0"/>
              <a:pPr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59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353176" cy="793006"/>
          </a:xfrm>
        </p:spPr>
        <p:txBody>
          <a:bodyPr/>
          <a:lstStyle/>
          <a:p>
            <a:r>
              <a:rPr lang="en-US" sz="2800" dirty="0" smtClean="0"/>
              <a:t>Call publication &amp; application support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200" i="0" dirty="0" smtClean="0"/>
              <a:t>Call published in Official Journal and announced on </a:t>
            </a:r>
            <a:r>
              <a:rPr lang="en-GB" sz="2200" b="1" i="0" dirty="0" smtClean="0"/>
              <a:t>specific call page </a:t>
            </a:r>
            <a:r>
              <a:rPr lang="en-GB" sz="2200" i="0" dirty="0" smtClean="0"/>
              <a:t>on INEA website</a:t>
            </a:r>
          </a:p>
          <a:p>
            <a:r>
              <a:rPr lang="en-GB" sz="2200" i="0" dirty="0"/>
              <a:t>Call </a:t>
            </a:r>
            <a:r>
              <a:rPr lang="en-GB" sz="2200" i="0" dirty="0" smtClean="0"/>
              <a:t>texts, </a:t>
            </a:r>
            <a:r>
              <a:rPr lang="en-GB" sz="2200" i="0" dirty="0"/>
              <a:t>Guide for Applicants, </a:t>
            </a:r>
            <a:r>
              <a:rPr lang="en-GB" sz="2200" i="0" dirty="0" smtClean="0"/>
              <a:t>application forms </a:t>
            </a:r>
            <a:r>
              <a:rPr lang="en-GB" sz="2200" i="0" dirty="0"/>
              <a:t>prepared by INEA and available on </a:t>
            </a:r>
            <a:r>
              <a:rPr lang="en-GB" sz="2200" i="0" dirty="0" smtClean="0"/>
              <a:t>call page at publication</a:t>
            </a:r>
            <a:endParaRPr lang="en-GB" sz="2200" i="0" dirty="0"/>
          </a:p>
          <a:p>
            <a:r>
              <a:rPr lang="en-GB" sz="2200" b="1" i="0"/>
              <a:t>Helpdesk</a:t>
            </a:r>
            <a:r>
              <a:rPr lang="en-GB" sz="2200" i="0"/>
              <a:t> </a:t>
            </a:r>
            <a:r>
              <a:rPr lang="en-GB" sz="2200" i="0" smtClean="0"/>
              <a:t>operational </a:t>
            </a:r>
            <a:r>
              <a:rPr lang="en-GB" sz="2200" i="0" dirty="0"/>
              <a:t>as of call </a:t>
            </a:r>
            <a:r>
              <a:rPr lang="en-GB" sz="2200" i="0" dirty="0" smtClean="0"/>
              <a:t>publication: </a:t>
            </a:r>
            <a:r>
              <a:rPr lang="en-GB" sz="2200" i="0" smtClean="0"/>
              <a:t>FAQs </a:t>
            </a:r>
            <a:r>
              <a:rPr lang="en-GB" sz="2200" i="0" smtClean="0"/>
              <a:t>now available </a:t>
            </a:r>
            <a:r>
              <a:rPr lang="en-GB" sz="2200" i="0" dirty="0" smtClean="0"/>
              <a:t>on call page</a:t>
            </a:r>
            <a:endParaRPr lang="en-GB" sz="2200" i="0" dirty="0"/>
          </a:p>
          <a:p>
            <a:r>
              <a:rPr lang="en-GB" sz="2200" b="1" i="0" dirty="0" smtClean="0">
                <a:solidFill>
                  <a:srgbClr val="FF0000"/>
                </a:solidFill>
              </a:rPr>
              <a:t>Virtual Info Day</a:t>
            </a:r>
            <a:r>
              <a:rPr lang="en-GB" sz="2200" b="1" i="0" smtClean="0">
                <a:solidFill>
                  <a:srgbClr val="FF0000"/>
                </a:solidFill>
              </a:rPr>
              <a:t>: 3 June 2016 </a:t>
            </a:r>
            <a:endParaRPr lang="en-GB" sz="2200" b="1" i="0" dirty="0" smtClean="0">
              <a:solidFill>
                <a:srgbClr val="FF0000"/>
              </a:solidFill>
            </a:endParaRPr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A0F-F272-4D8B-8A00-9FEB1D8D47BD}" type="slidenum">
              <a:rPr lang="en-GB" smtClean="0"/>
              <a:pPr/>
              <a:t>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169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Admissibility/Eligibility </a:t>
            </a:r>
            <a:r>
              <a:rPr lang="en-US" sz="2800" smtClean="0"/>
              <a:t>Committee (INEA)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3672508"/>
          </a:xfrm>
        </p:spPr>
        <p:txBody>
          <a:bodyPr/>
          <a:lstStyle/>
          <a:p>
            <a:r>
              <a:rPr lang="en-US" sz="2200" i="0" dirty="0" smtClean="0"/>
              <a:t>Checks compliance with </a:t>
            </a:r>
            <a:r>
              <a:rPr lang="en-US" sz="2200" b="1" i="0" dirty="0" smtClean="0"/>
              <a:t>admissibility conditions, eligibility and selection criteria</a:t>
            </a:r>
            <a:endParaRPr lang="en-GB" sz="2200" b="1" i="0" dirty="0" smtClean="0"/>
          </a:p>
          <a:p>
            <a:pPr lvl="1"/>
            <a:r>
              <a:rPr lang="en-GB" sz="1600" b="0" dirty="0"/>
              <a:t>Proposal submitted on time, complete, signed by the applicant</a:t>
            </a:r>
          </a:p>
          <a:p>
            <a:pPr lvl="1"/>
            <a:r>
              <a:rPr lang="en-GB" sz="1600" b="0" dirty="0" smtClean="0"/>
              <a:t>Applicants demonstrate the support of the concerned Member State and are not in </a:t>
            </a:r>
            <a:r>
              <a:rPr lang="en-GB" sz="1600" b="0" dirty="0"/>
              <a:t>an exclusion situation</a:t>
            </a:r>
          </a:p>
          <a:p>
            <a:pPr lvl="1"/>
            <a:r>
              <a:rPr lang="en-US" sz="1600" b="0" dirty="0"/>
              <a:t>Proposal </a:t>
            </a:r>
            <a:r>
              <a:rPr lang="en-US" sz="1600" b="0" dirty="0" smtClean="0"/>
              <a:t>addresses </a:t>
            </a:r>
            <a:r>
              <a:rPr lang="en-US" sz="1600" b="0" dirty="0"/>
              <a:t>the DSI in </a:t>
            </a:r>
            <a:r>
              <a:rPr lang="en-US" sz="1600" b="0" dirty="0" smtClean="0"/>
              <a:t>question and has the right consortium composition</a:t>
            </a:r>
            <a:endParaRPr lang="en-GB" sz="1600" b="0" dirty="0"/>
          </a:p>
          <a:p>
            <a:pPr lvl="1"/>
            <a:r>
              <a:rPr lang="en-GB" sz="1600" b="0" dirty="0"/>
              <a:t>Applicant has the financial and technical capacity to carry out the action</a:t>
            </a:r>
          </a:p>
          <a:p>
            <a:pPr lvl="1"/>
            <a:r>
              <a:rPr lang="en-GB" sz="1600" b="0" dirty="0"/>
              <a:t>Proposal complies with relevant EU legislation (public procurement)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A0F-F272-4D8B-8A00-9FEB1D8D47BD}" type="slidenum">
              <a:rPr lang="en-GB" smtClean="0"/>
              <a:pPr/>
              <a:t>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266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Technical </a:t>
            </a:r>
            <a:r>
              <a:rPr lang="en-US" sz="2800" dirty="0"/>
              <a:t>E</a:t>
            </a:r>
            <a:r>
              <a:rPr lang="en-US" sz="2800" dirty="0" smtClean="0"/>
              <a:t>valuation: overview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600" i="0" smtClean="0"/>
              <a:t>Independent external </a:t>
            </a:r>
            <a:r>
              <a:rPr lang="en-GB" sz="1600" i="0" smtClean="0"/>
              <a:t>experts </a:t>
            </a:r>
            <a:r>
              <a:rPr lang="en-GB" sz="1600" i="0" smtClean="0"/>
              <a:t>provide </a:t>
            </a:r>
            <a:r>
              <a:rPr lang="en-GB" sz="1600" i="0" dirty="0" smtClean="0"/>
              <a:t>technical assessment on the basis of the information submitted in a proposal in a </a:t>
            </a:r>
            <a:r>
              <a:rPr lang="en-GB" sz="1600" i="0" smtClean="0"/>
              <a:t>two-step </a:t>
            </a:r>
            <a:r>
              <a:rPr lang="en-GB" sz="1600" i="0" smtClean="0"/>
              <a:t>process:</a:t>
            </a:r>
          </a:p>
          <a:p>
            <a:endParaRPr lang="en-GB" sz="1400" b="1" i="0"/>
          </a:p>
          <a:p>
            <a:pPr marL="0" indent="0">
              <a:buNone/>
            </a:pPr>
            <a:r>
              <a:rPr lang="en-US" sz="1400" b="1" i="0" smtClean="0"/>
              <a:t>1. Individual </a:t>
            </a:r>
            <a:r>
              <a:rPr lang="en-US" sz="1400" b="1" i="0" dirty="0"/>
              <a:t>reading </a:t>
            </a:r>
            <a:r>
              <a:rPr lang="en-US" sz="1400" b="1" i="0"/>
              <a:t>of </a:t>
            </a:r>
            <a:r>
              <a:rPr lang="en-US" sz="1400" b="1" i="0"/>
              <a:t>proposals (remote or onsite at INEA)</a:t>
            </a:r>
          </a:p>
          <a:p>
            <a:pPr marL="0" indent="0">
              <a:buNone/>
            </a:pPr>
            <a:endParaRPr lang="en-US" sz="1400" b="1" i="0" dirty="0"/>
          </a:p>
          <a:p>
            <a:pPr marL="0" indent="0">
              <a:buNone/>
            </a:pPr>
            <a:r>
              <a:rPr lang="en-US" sz="1400" b="1" i="0" smtClean="0"/>
              <a:t>2. Consensus </a:t>
            </a:r>
            <a:r>
              <a:rPr lang="en-US" sz="1400" b="1" i="0" dirty="0"/>
              <a:t>meeting for </a:t>
            </a:r>
            <a:r>
              <a:rPr lang="en-US" sz="1400" b="1" i="0"/>
              <a:t>each </a:t>
            </a:r>
            <a:r>
              <a:rPr lang="en-US" sz="1400" b="1" i="0" smtClean="0"/>
              <a:t>proposal (onsite at INEA)</a:t>
            </a:r>
          </a:p>
          <a:p>
            <a:pPr lvl="1"/>
            <a:r>
              <a:rPr lang="en-GB" sz="1600" b="0" i="0"/>
              <a:t>Experts and an INEA moderator meet to agree on comments and scores for the award criteria</a:t>
            </a:r>
          </a:p>
          <a:p>
            <a:pPr lvl="1"/>
            <a:r>
              <a:rPr lang="en-US" sz="1600" b="0" i="0"/>
              <a:t>The proposal must have at least 3 points for each criterion to be considered for funding. </a:t>
            </a:r>
          </a:p>
          <a:p>
            <a:pPr lvl="1"/>
            <a:r>
              <a:rPr lang="en-US" sz="1600" b="0" i="0" smtClean="0"/>
              <a:t>Overall </a:t>
            </a:r>
            <a:r>
              <a:rPr lang="en-US" sz="1600" b="0" i="0"/>
              <a:t>threshold = 10 points (applying to the sum of the three individual scores) </a:t>
            </a:r>
          </a:p>
          <a:p>
            <a:pPr lvl="1"/>
            <a:endParaRPr lang="en-GB" sz="1400" dirty="0"/>
          </a:p>
          <a:p>
            <a:endParaRPr lang="en-GB" sz="1600" i="0"/>
          </a:p>
          <a:p>
            <a:endParaRPr lang="en-GB" sz="1600" i="0" smtClean="0"/>
          </a:p>
          <a:p>
            <a:endParaRPr lang="en-US" sz="2200" i="0" dirty="0" smtClean="0"/>
          </a:p>
          <a:p>
            <a:endParaRPr lang="en-US" sz="2200" i="0" dirty="0"/>
          </a:p>
          <a:p>
            <a:endParaRPr lang="en-US" sz="2200" i="0" dirty="0" smtClean="0"/>
          </a:p>
          <a:p>
            <a:endParaRPr lang="en-US" sz="2200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A0F-F272-4D8B-8A00-9FEB1D8D47BD}" type="slidenum">
              <a:rPr lang="en-GB" smtClean="0"/>
              <a:pPr/>
              <a:t>28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888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Award criteria</a:t>
            </a:r>
            <a:endParaRPr lang="en-GB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A0F-F272-4D8B-8A00-9FEB1D8D47BD}" type="slidenum">
              <a:rPr lang="en-GB" smtClean="0"/>
              <a:pPr/>
              <a:t>29</a:t>
            </a:fld>
            <a:endParaRPr lang="en-GB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6274366"/>
              </p:ext>
            </p:extLst>
          </p:nvPr>
        </p:nvGraphicFramePr>
        <p:xfrm>
          <a:off x="457200" y="2349500"/>
          <a:ext cx="8229600" cy="3671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4016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484784"/>
            <a:ext cx="8229600" cy="504825"/>
          </a:xfrm>
        </p:spPr>
        <p:txBody>
          <a:bodyPr/>
          <a:lstStyle/>
          <a:p>
            <a:r>
              <a:rPr lang="fr-BE" altLang="en-US" sz="2800" smtClean="0"/>
              <a:t>Call management</a:t>
            </a:r>
            <a:endParaRPr lang="en-GB" altLang="en-US" sz="2800" dirty="0" smtClean="0"/>
          </a:p>
        </p:txBody>
      </p:sp>
      <p:sp>
        <p:nvSpPr>
          <p:cNvPr id="10244" name="Content Placeholder 2"/>
          <p:cNvSpPr>
            <a:spLocks noGrp="1"/>
          </p:cNvSpPr>
          <p:nvPr>
            <p:ph sz="half" idx="2"/>
          </p:nvPr>
        </p:nvSpPr>
        <p:spPr>
          <a:xfrm>
            <a:off x="683568" y="2060849"/>
            <a:ext cx="7704856" cy="576064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000" b="1" i="0" smtClean="0">
                <a:solidFill>
                  <a:srgbClr val="FF0000"/>
                </a:solidFill>
              </a:rPr>
              <a:t>INEA manages the CEF programme &amp; calls on behalf of the European Commission</a:t>
            </a:r>
            <a:endParaRPr lang="en-US" altLang="en-US" sz="2000" b="1" i="0" smtClean="0">
              <a:solidFill>
                <a:srgbClr val="FF0000"/>
              </a:solidFill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8083823"/>
              </p:ext>
            </p:extLst>
          </p:nvPr>
        </p:nvGraphicFramePr>
        <p:xfrm>
          <a:off x="457200" y="2845672"/>
          <a:ext cx="8229600" cy="3809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535363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rgbClr val="0F5494"/>
                          </a:solidFill>
                        </a:rPr>
                        <a:t>European Commission</a:t>
                      </a:r>
                    </a:p>
                    <a:p>
                      <a:endParaRPr lang="en-GB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GB" sz="1600" dirty="0" smtClean="0">
                          <a:solidFill>
                            <a:srgbClr val="00AEF0"/>
                          </a:solidFill>
                        </a:rPr>
                        <a:t>Defines the policy</a:t>
                      </a:r>
                    </a:p>
                    <a:p>
                      <a:endParaRPr lang="en-GB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Defines strategy, objectives and priority areas/work programmes</a:t>
                      </a: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Selects projects for co-financing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Makes programme decisions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Evaluates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 the programme and </a:t>
                      </a: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the Agency's performance</a:t>
                      </a:r>
                    </a:p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r>
                        <a:rPr lang="en-GB" sz="1800" smtClean="0">
                          <a:solidFill>
                            <a:srgbClr val="0F5494"/>
                          </a:solidFill>
                        </a:rPr>
                        <a:t>Innovation</a:t>
                      </a:r>
                      <a:r>
                        <a:rPr lang="en-GB" sz="1800" baseline="0" smtClean="0">
                          <a:solidFill>
                            <a:srgbClr val="0F5494"/>
                          </a:solidFill>
                        </a:rPr>
                        <a:t> &amp; </a:t>
                      </a:r>
                      <a:r>
                        <a:rPr lang="en-GB" sz="1800" smtClean="0">
                          <a:solidFill>
                            <a:srgbClr val="0F5494"/>
                          </a:solidFill>
                        </a:rPr>
                        <a:t>Networks</a:t>
                      </a:r>
                      <a:r>
                        <a:rPr lang="en-GB" sz="1800" baseline="0" smtClean="0">
                          <a:solidFill>
                            <a:srgbClr val="0F5494"/>
                          </a:solidFill>
                        </a:rPr>
                        <a:t> </a:t>
                      </a:r>
                      <a:r>
                        <a:rPr lang="en-GB" sz="1800" smtClean="0">
                          <a:solidFill>
                            <a:srgbClr val="0F5494"/>
                          </a:solidFill>
                        </a:rPr>
                        <a:t>Executive Agency (INEA)</a:t>
                      </a:r>
                      <a:endParaRPr lang="en-GB" sz="1800" dirty="0" smtClean="0">
                        <a:solidFill>
                          <a:srgbClr val="0F5494"/>
                        </a:solidFill>
                      </a:endParaRPr>
                    </a:p>
                    <a:p>
                      <a:endParaRPr lang="en-GB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GB" sz="1600" dirty="0" smtClean="0">
                          <a:solidFill>
                            <a:srgbClr val="00AEF0"/>
                          </a:solidFill>
                        </a:rPr>
                        <a:t>Turns policy</a:t>
                      </a:r>
                      <a:r>
                        <a:rPr lang="en-GB" sz="1600" baseline="0" dirty="0" smtClean="0">
                          <a:solidFill>
                            <a:srgbClr val="00AEF0"/>
                          </a:solidFill>
                        </a:rPr>
                        <a:t> into action</a:t>
                      </a:r>
                    </a:p>
                    <a:p>
                      <a:endParaRPr lang="en-GB" sz="16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b="1" baseline="0" smtClean="0">
                          <a:solidFill>
                            <a:schemeClr val="tx1"/>
                          </a:solidFill>
                        </a:rPr>
                        <a:t>Organises calls for proposals</a:t>
                      </a:r>
                      <a:endParaRPr lang="en-GB" sz="1600" b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n-GB" sz="1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b="0" baseline="0" smtClean="0">
                          <a:solidFill>
                            <a:schemeClr val="tx1"/>
                          </a:solidFill>
                        </a:rPr>
                        <a:t>Monitors 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the technical and financial implementation of projects</a:t>
                      </a: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endParaRPr lang="en-GB" sz="1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Manages project lifecycle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n-GB" sz="1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b="0" baseline="0" smtClean="0">
                          <a:solidFill>
                            <a:schemeClr val="tx1"/>
                          </a:solidFill>
                        </a:rPr>
                        <a:t>Ensures 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sound financial management</a:t>
                      </a:r>
                    </a:p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marT="45708" marB="45708"/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87879D-B502-4584-A5CB-2C01959D8D51}" type="slidenum">
              <a:rPr lang="en-GB" sz="1000" smtClean="0">
                <a:solidFill>
                  <a:srgbClr val="000000"/>
                </a:solidFill>
                <a:latin typeface="+mj-lt"/>
              </a:rPr>
              <a:pPr>
                <a:defRPr/>
              </a:pPr>
              <a:t>3</a:t>
            </a:fld>
            <a:endParaRPr lang="en-GB" sz="1000" dirty="0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01161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793006"/>
          </a:xfrm>
        </p:spPr>
        <p:txBody>
          <a:bodyPr/>
          <a:lstStyle/>
          <a:p>
            <a:r>
              <a:rPr lang="en-US" sz="2800" dirty="0"/>
              <a:t>Internal </a:t>
            </a:r>
            <a:r>
              <a:rPr lang="en-US" sz="2800" dirty="0" smtClean="0"/>
              <a:t>Evaluation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348880"/>
            <a:ext cx="8229600" cy="4248472"/>
          </a:xfrm>
        </p:spPr>
        <p:txBody>
          <a:bodyPr/>
          <a:lstStyle/>
          <a:p>
            <a:pPr marL="177800" lvl="1" indent="-177800">
              <a:buClr>
                <a:srgbClr val="E7511E"/>
              </a:buClr>
              <a:buSzPct val="110000"/>
              <a:buFont typeface="Arial" pitchFamily="34" charset="0"/>
              <a:buChar char="•"/>
            </a:pPr>
            <a:r>
              <a:rPr lang="en-GB" b="0" dirty="0">
                <a:ea typeface="+mn-ea"/>
                <a:cs typeface="+mn-cs"/>
              </a:rPr>
              <a:t>Done by the Commission</a:t>
            </a:r>
          </a:p>
          <a:p>
            <a:pPr marL="177800" lvl="1" indent="-177800">
              <a:buClr>
                <a:srgbClr val="E7511E"/>
              </a:buClr>
              <a:buSzPct val="110000"/>
              <a:buFont typeface="Arial" pitchFamily="34" charset="0"/>
              <a:buChar char="•"/>
            </a:pPr>
            <a:r>
              <a:rPr lang="en-GB" b="0" dirty="0">
                <a:ea typeface="+mn-ea"/>
                <a:cs typeface="+mn-cs"/>
              </a:rPr>
              <a:t>Does not re-evaluate the </a:t>
            </a:r>
            <a:r>
              <a:rPr lang="en-GB" b="0" dirty="0" smtClean="0">
                <a:ea typeface="+mn-ea"/>
                <a:cs typeface="+mn-cs"/>
              </a:rPr>
              <a:t>proposals </a:t>
            </a:r>
            <a:r>
              <a:rPr lang="en-GB" b="0" dirty="0">
                <a:ea typeface="+mn-ea"/>
                <a:cs typeface="+mn-cs"/>
              </a:rPr>
              <a:t>but uses the experts </a:t>
            </a:r>
            <a:r>
              <a:rPr lang="en-GB" b="0" dirty="0" smtClean="0">
                <a:ea typeface="+mn-ea"/>
                <a:cs typeface="+mn-cs"/>
              </a:rPr>
              <a:t>recommendations to prepare a </a:t>
            </a:r>
            <a:r>
              <a:rPr lang="en-GB" b="0" dirty="0">
                <a:ea typeface="+mn-ea"/>
                <a:cs typeface="+mn-cs"/>
              </a:rPr>
              <a:t>ranking list </a:t>
            </a:r>
            <a:r>
              <a:rPr lang="en-GB" b="0" dirty="0" smtClean="0">
                <a:ea typeface="+mn-ea"/>
                <a:cs typeface="+mn-cs"/>
              </a:rPr>
              <a:t>(and any reserve lists)</a:t>
            </a:r>
          </a:p>
          <a:p>
            <a:pPr marL="177800" lvl="1" indent="-177800">
              <a:buClr>
                <a:srgbClr val="E7511E"/>
              </a:buClr>
              <a:buSzPct val="110000"/>
              <a:buFont typeface="Arial" pitchFamily="34" charset="0"/>
              <a:buChar char="•"/>
            </a:pPr>
            <a:r>
              <a:rPr lang="en-GB" b="0" dirty="0" smtClean="0">
                <a:ea typeface="+mn-ea"/>
                <a:cs typeface="+mn-cs"/>
              </a:rPr>
              <a:t>Identifies </a:t>
            </a:r>
            <a:r>
              <a:rPr lang="en-GB" b="0" dirty="0">
                <a:ea typeface="+mn-ea"/>
                <a:cs typeface="+mn-cs"/>
              </a:rPr>
              <a:t>potential double funding and/or any other issues that would influence the </a:t>
            </a:r>
            <a:r>
              <a:rPr lang="en-GB" b="0" dirty="0" smtClean="0">
                <a:ea typeface="+mn-ea"/>
                <a:cs typeface="+mn-cs"/>
              </a:rPr>
              <a:t>selection of proposals</a:t>
            </a:r>
            <a:endParaRPr lang="en-GB" b="0" dirty="0">
              <a:ea typeface="+mn-ea"/>
              <a:cs typeface="+mn-cs"/>
            </a:endParaRPr>
          </a:p>
          <a:p>
            <a:pPr marL="177800" lvl="1" indent="-177800">
              <a:buClr>
                <a:srgbClr val="E7511E"/>
              </a:buClr>
              <a:buSzPct val="110000"/>
              <a:buFont typeface="Arial" pitchFamily="34" charset="0"/>
              <a:buChar char="•"/>
            </a:pPr>
            <a:r>
              <a:rPr lang="en-GB" b="0" dirty="0">
                <a:ea typeface="+mn-ea"/>
                <a:cs typeface="+mn-cs"/>
              </a:rPr>
              <a:t>Discusses where appropriate any potential transfer of budget from one call to </a:t>
            </a:r>
            <a:r>
              <a:rPr lang="en-GB" b="0" dirty="0" smtClean="0">
                <a:ea typeface="+mn-ea"/>
                <a:cs typeface="+mn-cs"/>
              </a:rPr>
              <a:t>another</a:t>
            </a:r>
            <a:endParaRPr lang="en-GB" b="0" dirty="0"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A0F-F272-4D8B-8A00-9FEB1D8D47BD}" type="slidenum">
              <a:rPr lang="en-GB" smtClean="0"/>
              <a:pPr/>
              <a:t>30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51732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483866"/>
            <a:ext cx="8229600" cy="793006"/>
          </a:xfrm>
        </p:spPr>
        <p:txBody>
          <a:bodyPr/>
          <a:lstStyle/>
          <a:p>
            <a:r>
              <a:rPr lang="en-US" sz="2800" dirty="0" smtClean="0"/>
              <a:t>Selection Decision </a:t>
            </a:r>
            <a:br>
              <a:rPr lang="en-US" sz="2800" dirty="0" smtClean="0"/>
            </a:b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000" i="0" dirty="0" smtClean="0"/>
              <a:t>Member States approve the Selection Decision in the CEF Coordination Committee</a:t>
            </a:r>
          </a:p>
          <a:p>
            <a:pPr>
              <a:lnSpc>
                <a:spcPct val="90000"/>
              </a:lnSpc>
            </a:pPr>
            <a:r>
              <a:rPr lang="en-GB" sz="2000" i="0" dirty="0" smtClean="0"/>
              <a:t>European </a:t>
            </a:r>
            <a:r>
              <a:rPr lang="en-GB" sz="2000" i="0" dirty="0"/>
              <a:t>Parliament is informed on the list of </a:t>
            </a:r>
            <a:r>
              <a:rPr lang="en-GB" sz="2000" i="0" dirty="0" smtClean="0"/>
              <a:t>selected projects </a:t>
            </a:r>
            <a:endParaRPr lang="en-GB" sz="2000" i="0" dirty="0"/>
          </a:p>
          <a:p>
            <a:pPr lvl="0"/>
            <a:r>
              <a:rPr lang="en-GB" sz="2000" i="0" dirty="0" smtClean="0"/>
              <a:t>Selection Decision is adopted formally by the Commission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i="0" dirty="0" smtClean="0"/>
              <a:t>Publicity actions (i.e. press release) carried out after adoption of Selection Decision</a:t>
            </a:r>
            <a:endParaRPr lang="en-GB" sz="2000" i="0" dirty="0"/>
          </a:p>
          <a:p>
            <a:pPr marL="363538" indent="-363538" algn="just" eaLnBrk="1" hangingPunct="1">
              <a:lnSpc>
                <a:spcPct val="90000"/>
              </a:lnSpc>
              <a:spcBef>
                <a:spcPct val="0"/>
              </a:spcBef>
            </a:pPr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A0F-F272-4D8B-8A00-9FEB1D8D47BD}" type="slidenum">
              <a:rPr lang="en-GB" smtClean="0"/>
              <a:pPr/>
              <a:t>31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875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793750"/>
          </a:xfrm>
        </p:spPr>
        <p:txBody>
          <a:bodyPr/>
          <a:lstStyle/>
          <a:p>
            <a:r>
              <a:rPr lang="en-US" altLang="en-US" sz="2800" dirty="0" smtClean="0"/>
              <a:t>Grant agreement</a:t>
            </a:r>
            <a:endParaRPr lang="en-GB" altLang="en-US" sz="28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65424"/>
            <a:ext cx="8229600" cy="3671888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GB" sz="2000" i="0" dirty="0" smtClean="0"/>
              <a:t>Once </a:t>
            </a:r>
            <a:r>
              <a:rPr lang="en-GB" sz="2000" i="0" dirty="0"/>
              <a:t>Decision is adopted, successful applicants are invited to </a:t>
            </a:r>
            <a:r>
              <a:rPr lang="en-GB" sz="2000" i="0" dirty="0" smtClean="0"/>
              <a:t>by </a:t>
            </a:r>
            <a:r>
              <a:rPr lang="en-GB" sz="2000" i="0" dirty="0"/>
              <a:t>INEA </a:t>
            </a:r>
            <a:r>
              <a:rPr lang="en-GB" sz="2000" i="0" dirty="0" smtClean="0"/>
              <a:t>to prepare the </a:t>
            </a:r>
            <a:r>
              <a:rPr lang="en-GB" sz="2000" i="0" dirty="0"/>
              <a:t>individual </a:t>
            </a:r>
            <a:r>
              <a:rPr lang="en-GB" sz="2000" i="0" dirty="0" smtClean="0"/>
              <a:t>grant agreement</a:t>
            </a:r>
            <a:endParaRPr lang="en-GB" sz="2000" i="0" dirty="0"/>
          </a:p>
          <a:p>
            <a:pPr>
              <a:lnSpc>
                <a:spcPct val="90000"/>
              </a:lnSpc>
              <a:defRPr/>
            </a:pPr>
            <a:r>
              <a:rPr lang="en-US" sz="2000" i="0" dirty="0"/>
              <a:t>Grant </a:t>
            </a:r>
            <a:r>
              <a:rPr lang="en-US" sz="2000" i="0" dirty="0" smtClean="0"/>
              <a:t>agreement </a:t>
            </a:r>
            <a:r>
              <a:rPr lang="en-US" sz="2000" i="0" dirty="0"/>
              <a:t>is signed between the beneficiaries (applicants) and </a:t>
            </a:r>
            <a:r>
              <a:rPr lang="en-US" sz="2000" i="0" dirty="0" smtClean="0"/>
              <a:t>INEA and covers the technical, legal and financial aspects of the proposal based on evaluation results</a:t>
            </a:r>
          </a:p>
          <a:p>
            <a:pPr>
              <a:lnSpc>
                <a:spcPct val="90000"/>
              </a:lnSpc>
              <a:defRPr/>
            </a:pPr>
            <a:r>
              <a:rPr lang="en-US" sz="2000" i="0" dirty="0" smtClean="0"/>
              <a:t>Model </a:t>
            </a:r>
            <a:r>
              <a:rPr lang="en-US" sz="2000" i="0" dirty="0"/>
              <a:t>grant agreement is published on INEA </a:t>
            </a:r>
            <a:r>
              <a:rPr lang="en-US" sz="2000" i="0" dirty="0" smtClean="0"/>
              <a:t>website on the call page</a:t>
            </a:r>
          </a:p>
          <a:p>
            <a:pPr>
              <a:lnSpc>
                <a:spcPct val="90000"/>
              </a:lnSpc>
              <a:defRPr/>
            </a:pPr>
            <a:endParaRPr lang="en-US" sz="2000" i="0" dirty="0" smtClean="0"/>
          </a:p>
          <a:p>
            <a:pPr algn="just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2000" i="0" dirty="0" smtClean="0"/>
              <a:t>Project </a:t>
            </a:r>
            <a:r>
              <a:rPr lang="en-US" sz="2000" i="0" dirty="0"/>
              <a:t>management </a:t>
            </a:r>
            <a:r>
              <a:rPr lang="en-US" sz="2000" i="0" dirty="0" smtClean="0"/>
              <a:t>carried out by INEA </a:t>
            </a:r>
            <a:endParaRPr lang="en-GB" sz="2000" i="0" dirty="0"/>
          </a:p>
          <a:p>
            <a:pPr marL="0" indent="0" algn="just" eaLnBrk="1" hangingPunct="1">
              <a:lnSpc>
                <a:spcPct val="90000"/>
              </a:lnSpc>
              <a:spcBef>
                <a:spcPct val="0"/>
              </a:spcBef>
              <a:buFont typeface="Arial" charset="0"/>
              <a:buNone/>
              <a:defRPr/>
            </a:pPr>
            <a:endParaRPr lang="en-GB" sz="2000" dirty="0" smtClean="0"/>
          </a:p>
          <a:p>
            <a:pPr marL="363538" indent="-363538" algn="just" eaLnBrk="1" hangingPunct="1">
              <a:lnSpc>
                <a:spcPct val="90000"/>
              </a:lnSpc>
              <a:spcBef>
                <a:spcPct val="0"/>
              </a:spcBef>
              <a:defRPr/>
            </a:pPr>
            <a:endParaRPr lang="en-GB" sz="2000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rgbClr val="E7511E"/>
              </a:buClr>
              <a:buSzPct val="110000"/>
              <a:buFont typeface="Arial" charset="0"/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2A0B06E1-4A7F-4CCB-BC21-65BD3841CB29}" type="slidenum">
              <a:rPr lang="en-GB" altLang="en-US" sz="1000" i="0" smtClean="0">
                <a:solidFill>
                  <a:schemeClr val="tx1"/>
                </a:solidFill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en-GB" altLang="en-US" sz="1000" i="0" dirty="0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186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924944"/>
            <a:ext cx="8229600" cy="993775"/>
          </a:xfrm>
        </p:spPr>
        <p:txBody>
          <a:bodyPr/>
          <a:lstStyle/>
          <a:p>
            <a:pPr algn="ctr" eaLnBrk="1" hangingPunct="1"/>
            <a:r>
              <a:rPr lang="en-GB" altLang="en-US" dirty="0" smtClean="0"/>
              <a:t>How to apply</a:t>
            </a:r>
          </a:p>
        </p:txBody>
      </p:sp>
      <p:sp>
        <p:nvSpPr>
          <p:cNvPr id="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686550" y="6265863"/>
            <a:ext cx="2133600" cy="476250"/>
          </a:xfrm>
        </p:spPr>
        <p:txBody>
          <a:bodyPr/>
          <a:lstStyle/>
          <a:p>
            <a:pPr>
              <a:defRPr/>
            </a:pPr>
            <a:fld id="{97736E30-5C46-4A83-9F1E-19EB6ED1F074}" type="slidenum">
              <a:rPr lang="en-GB" altLang="en-US" sz="1000" smtClean="0">
                <a:solidFill>
                  <a:srgbClr val="000000"/>
                </a:solidFill>
                <a:latin typeface="+mn-lt"/>
              </a:rPr>
              <a:pPr>
                <a:defRPr/>
              </a:pPr>
              <a:t>33</a:t>
            </a:fld>
            <a:endParaRPr lang="en-GB" altLang="en-US" sz="10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7388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Before you get started…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032447"/>
          </a:xfrm>
        </p:spPr>
        <p:txBody>
          <a:bodyPr/>
          <a:lstStyle/>
          <a:p>
            <a:r>
              <a:rPr lang="en-GB" sz="2000" i="0" dirty="0" smtClean="0"/>
              <a:t>Read through </a:t>
            </a:r>
            <a:r>
              <a:rPr lang="en-GB" sz="2000" b="1" i="0" dirty="0" smtClean="0"/>
              <a:t>all</a:t>
            </a:r>
            <a:r>
              <a:rPr lang="en-GB" sz="2000" i="0" dirty="0" smtClean="0"/>
              <a:t> of the call </a:t>
            </a:r>
            <a:br>
              <a:rPr lang="en-GB" sz="2000" i="0" dirty="0" smtClean="0"/>
            </a:br>
            <a:r>
              <a:rPr lang="en-GB" sz="2000" i="0" dirty="0" smtClean="0"/>
              <a:t>documents on the call webpage, </a:t>
            </a:r>
            <a:br>
              <a:rPr lang="en-GB" sz="2000" i="0" dirty="0" smtClean="0"/>
            </a:br>
            <a:r>
              <a:rPr lang="en-GB" sz="2000" i="0" dirty="0" smtClean="0"/>
              <a:t>especially:</a:t>
            </a:r>
          </a:p>
          <a:p>
            <a:endParaRPr lang="en-GB" sz="2000" i="0" dirty="0" smtClean="0"/>
          </a:p>
          <a:p>
            <a:pPr lvl="1"/>
            <a:r>
              <a:rPr lang="en-GB" sz="1600" dirty="0" smtClean="0"/>
              <a:t>Work Programme (Annex)</a:t>
            </a:r>
          </a:p>
          <a:p>
            <a:pPr lvl="1"/>
            <a:r>
              <a:rPr lang="en-GB" sz="1600" i="0" dirty="0" smtClean="0"/>
              <a:t>Call text</a:t>
            </a:r>
          </a:p>
          <a:p>
            <a:pPr lvl="2"/>
            <a:r>
              <a:rPr lang="en-GB" sz="1600" dirty="0" smtClean="0"/>
              <a:t>Take special note of the </a:t>
            </a:r>
            <a:r>
              <a:rPr lang="en-GB" sz="1600" dirty="0" smtClean="0">
                <a:solidFill>
                  <a:srgbClr val="FF0000"/>
                </a:solidFill>
              </a:rPr>
              <a:t>Priorities</a:t>
            </a:r>
            <a:r>
              <a:rPr lang="en-GB" sz="1600" dirty="0" smtClean="0"/>
              <a:t> (section 3) and </a:t>
            </a:r>
            <a:r>
              <a:rPr lang="en-GB" sz="1600" dirty="0" smtClean="0">
                <a:solidFill>
                  <a:srgbClr val="FF0000"/>
                </a:solidFill>
              </a:rPr>
              <a:t>Results</a:t>
            </a:r>
            <a:r>
              <a:rPr lang="en-GB" sz="1600" dirty="0" smtClean="0"/>
              <a:t> (section 4) which provide specific information on what is expected in the proposals</a:t>
            </a:r>
          </a:p>
          <a:p>
            <a:pPr lvl="2"/>
            <a:r>
              <a:rPr lang="en-GB" sz="1600" dirty="0" smtClean="0"/>
              <a:t>Carefully read the </a:t>
            </a:r>
            <a:r>
              <a:rPr lang="en-GB" sz="1600" dirty="0" smtClean="0">
                <a:solidFill>
                  <a:srgbClr val="FF0000"/>
                </a:solidFill>
              </a:rPr>
              <a:t>Award Criteria </a:t>
            </a:r>
            <a:r>
              <a:rPr lang="en-GB" sz="1600" dirty="0" smtClean="0"/>
              <a:t>(section 10) which explain on what the proposal will be evaluated</a:t>
            </a:r>
          </a:p>
          <a:p>
            <a:pPr lvl="1"/>
            <a:r>
              <a:rPr lang="en-GB" sz="1600" dirty="0"/>
              <a:t>Guide for </a:t>
            </a:r>
            <a:r>
              <a:rPr lang="en-GB" sz="1600" dirty="0" smtClean="0"/>
              <a:t>Applicants</a:t>
            </a:r>
          </a:p>
          <a:p>
            <a:pPr lvl="2"/>
            <a:endParaRPr lang="en-GB" sz="1600" dirty="0"/>
          </a:p>
          <a:p>
            <a:pPr lvl="2"/>
            <a:endParaRPr lang="en-GB" sz="1600" i="0" dirty="0" smtClean="0"/>
          </a:p>
          <a:p>
            <a:pPr lvl="1"/>
            <a:endParaRPr lang="en-GB" sz="1600" i="0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E7511E"/>
              </a:buClr>
              <a:buSzPct val="110000"/>
              <a:buFont typeface="Arial" charset="0"/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0E75DCD-654E-4A17-998D-3D8DE63830BE}" type="slidenum">
              <a:rPr lang="en-GB" altLang="de-DE" sz="1000" i="0" smtClean="0">
                <a:solidFill>
                  <a:schemeClr val="tx1"/>
                </a:solidFill>
                <a:latin typeface="+mj-lt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en-GB" altLang="de-DE" sz="1000" i="0" dirty="0" smtClean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932254"/>
            <a:ext cx="3500242" cy="2155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813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Proposal submission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i="0" dirty="0">
                <a:latin typeface="+mj-lt"/>
              </a:rPr>
              <a:t>Fully electronic </a:t>
            </a:r>
            <a:r>
              <a:rPr lang="en-GB" sz="2000" i="0" dirty="0" smtClean="0">
                <a:latin typeface="+mj-lt"/>
              </a:rPr>
              <a:t>proposal submission done via </a:t>
            </a:r>
            <a:r>
              <a:rPr lang="en-GB" sz="2000" b="1" i="0" dirty="0" smtClean="0">
                <a:latin typeface="+mj-lt"/>
              </a:rPr>
              <a:t>TENtec</a:t>
            </a:r>
            <a:r>
              <a:rPr lang="en-GB" sz="2000" i="0" dirty="0" smtClean="0">
                <a:latin typeface="+mj-lt"/>
              </a:rPr>
              <a:t> – system used </a:t>
            </a:r>
            <a:r>
              <a:rPr lang="en-GB" sz="2000" i="0" dirty="0">
                <a:latin typeface="+mj-lt"/>
              </a:rPr>
              <a:t>to manage the CEF projects during their entire lifecycle and </a:t>
            </a:r>
            <a:r>
              <a:rPr lang="en-GB" sz="2000" i="0" dirty="0" smtClean="0">
                <a:latin typeface="+mj-lt"/>
              </a:rPr>
              <a:t>which enables </a:t>
            </a:r>
            <a:r>
              <a:rPr lang="en-GB" sz="2000" i="0" dirty="0">
                <a:latin typeface="+mj-lt"/>
              </a:rPr>
              <a:t>the electronic submission of proposals under the CEF </a:t>
            </a:r>
            <a:r>
              <a:rPr lang="en-GB" sz="2000" i="0" dirty="0" smtClean="0">
                <a:latin typeface="+mj-lt"/>
              </a:rPr>
              <a:t>calls</a:t>
            </a:r>
          </a:p>
          <a:p>
            <a:r>
              <a:rPr lang="en-GB" sz="2000" i="0" dirty="0" smtClean="0"/>
              <a:t>All application forms and access to TENtec eSubmission module available via call page on INEA website</a:t>
            </a:r>
          </a:p>
          <a:p>
            <a:endParaRPr lang="en-GB" i="0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A0F-F272-4D8B-8A00-9FEB1D8D47BD}" type="slidenum">
              <a:rPr lang="en-GB" smtClean="0"/>
              <a:pPr/>
              <a:t>35</a:t>
            </a:fld>
            <a:endParaRPr lang="en-GB" dirty="0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97152"/>
            <a:ext cx="3564129" cy="192898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5702" y="4797152"/>
            <a:ext cx="3548746" cy="19289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292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2800" dirty="0" smtClean="0"/>
              <a:t>Application </a:t>
            </a:r>
            <a:r>
              <a:rPr lang="en-GB" sz="2800" dirty="0" smtClean="0"/>
              <a:t>form</a:t>
            </a:r>
            <a:endParaRPr lang="en-GB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FF0A9F-3997-4D87-9BBB-4D94DCDDB946}" type="slidenum">
              <a:rPr lang="en-GB" smtClean="0"/>
              <a:pPr>
                <a:defRPr/>
              </a:pPr>
              <a:t>36</a:t>
            </a:fld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10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5148628"/>
              </p:ext>
            </p:extLst>
          </p:nvPr>
        </p:nvGraphicFramePr>
        <p:xfrm>
          <a:off x="457200" y="2277392"/>
          <a:ext cx="8229600" cy="3671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902251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Application form A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i="0" dirty="0"/>
              <a:t>Essential information </a:t>
            </a:r>
            <a:r>
              <a:rPr lang="en-GB" sz="2000" b="1" i="0" dirty="0"/>
              <a:t>on the </a:t>
            </a:r>
            <a:r>
              <a:rPr lang="en-GB" sz="2000" b="1" i="0" dirty="0" smtClean="0"/>
              <a:t>applicants </a:t>
            </a:r>
            <a:r>
              <a:rPr lang="en-GB" sz="2000" i="0" dirty="0" smtClean="0"/>
              <a:t>and </a:t>
            </a:r>
            <a:r>
              <a:rPr lang="en-GB" sz="2000" b="1" i="0" dirty="0" smtClean="0"/>
              <a:t>on the </a:t>
            </a:r>
            <a:r>
              <a:rPr lang="en-GB" sz="2000" b="1" i="0" dirty="0"/>
              <a:t>proposal </a:t>
            </a:r>
            <a:r>
              <a:rPr lang="en-GB" sz="2000" i="0" dirty="0" smtClean="0"/>
              <a:t>(summary of the action</a:t>
            </a:r>
            <a:r>
              <a:rPr lang="en-GB" sz="2000" i="0" smtClean="0"/>
              <a:t>, timing, activities and milestones, </a:t>
            </a:r>
            <a:r>
              <a:rPr lang="en-GB" sz="2000" i="0" dirty="0" smtClean="0"/>
              <a:t>budget and requested funding</a:t>
            </a:r>
            <a:r>
              <a:rPr lang="en-GB" sz="2000" i="0" smtClean="0"/>
              <a:t>) </a:t>
            </a:r>
          </a:p>
          <a:p>
            <a:pPr marL="0" indent="0">
              <a:buNone/>
            </a:pPr>
            <a:endParaRPr lang="en-GB" sz="2000" i="0" dirty="0" smtClean="0"/>
          </a:p>
          <a:p>
            <a:r>
              <a:rPr lang="en-GB" sz="1800" i="0" dirty="0" smtClean="0"/>
              <a:t>Must be completed in the TENtec </a:t>
            </a:r>
            <a:r>
              <a:rPr lang="en-GB" sz="1800" i="0" err="1" smtClean="0"/>
              <a:t>eSubmission</a:t>
            </a:r>
            <a:r>
              <a:rPr lang="en-GB" sz="1800" i="0" smtClean="0"/>
              <a:t> module, Word </a:t>
            </a:r>
            <a:r>
              <a:rPr lang="en-GB" sz="1800" i="0" dirty="0" smtClean="0"/>
              <a:t>version provided </a:t>
            </a:r>
            <a:r>
              <a:rPr lang="en-GB" sz="1800" i="0" smtClean="0"/>
              <a:t>for reference on call webpage</a:t>
            </a:r>
            <a:endParaRPr lang="en-GB" sz="1800" i="0" dirty="0" smtClean="0"/>
          </a:p>
          <a:p>
            <a:r>
              <a:rPr lang="en-US" sz="1800" i="0" dirty="0" smtClean="0"/>
              <a:t>Includes forms that require signature of the applicants (A2.2) and Member State validation (</a:t>
            </a:r>
            <a:r>
              <a:rPr lang="en-US" sz="1800" i="0" smtClean="0"/>
              <a:t>A2.3)</a:t>
            </a:r>
          </a:p>
          <a:p>
            <a:endParaRPr lang="en-US" sz="2000" i="0" dirty="0" smtClean="0"/>
          </a:p>
          <a:p>
            <a:pPr marL="0" indent="0">
              <a:buNone/>
            </a:pPr>
            <a:r>
              <a:rPr lang="en-US" sz="2000" b="1" i="0" dirty="0" smtClean="0"/>
              <a:t>Be complete, informative </a:t>
            </a:r>
            <a:r>
              <a:rPr lang="en-US" sz="2000" b="1" i="0" smtClean="0"/>
              <a:t>and precise: the descriptions </a:t>
            </a:r>
            <a:r>
              <a:rPr lang="en-US" sz="2000" b="1" i="0" dirty="0" smtClean="0"/>
              <a:t>of the </a:t>
            </a:r>
            <a:r>
              <a:rPr lang="en-US" sz="2000" b="1" i="0" smtClean="0"/>
              <a:t>proposed Action </a:t>
            </a:r>
            <a:r>
              <a:rPr lang="en-US" sz="2000" b="1" i="0" dirty="0" smtClean="0"/>
              <a:t>and </a:t>
            </a:r>
            <a:r>
              <a:rPr lang="en-US" sz="2000" b="1" i="0" smtClean="0"/>
              <a:t>activities will also be used </a:t>
            </a:r>
            <a:r>
              <a:rPr lang="en-US" sz="2000" b="1" i="0" dirty="0" smtClean="0"/>
              <a:t>for the grant agreement</a:t>
            </a: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E7511E"/>
              </a:buClr>
              <a:buSzPct val="110000"/>
              <a:buFont typeface="Arial" charset="0"/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0E75DCD-654E-4A17-998D-3D8DE63830BE}" type="slidenum">
              <a:rPr lang="en-GB" altLang="de-DE" sz="1000" i="0" smtClean="0">
                <a:solidFill>
                  <a:schemeClr val="tx1"/>
                </a:solidFill>
                <a:latin typeface="+mj-lt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en-GB" altLang="de-DE" sz="1000" i="0" dirty="0" smtClean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5314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Application form B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i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Further administrative information on applicants </a:t>
            </a:r>
            <a:r>
              <a:rPr lang="en-GB" sz="2000" i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and info use to demonstrate compliance with the financial &amp; operational capacity</a:t>
            </a:r>
            <a:endParaRPr lang="en-GB" sz="2000" i="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GB" sz="2000" i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Legal entity form, financial identification form, </a:t>
            </a:r>
            <a:r>
              <a:rPr lang="en-GB" sz="2000" i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additional supporting documents</a:t>
            </a:r>
            <a:endParaRPr lang="en-GB" sz="2000" i="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000" i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Member </a:t>
            </a:r>
            <a:r>
              <a:rPr lang="en-US" sz="2000" i="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States, third countries</a:t>
            </a:r>
            <a:r>
              <a:rPr lang="en-US" sz="2000" i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public </a:t>
            </a:r>
            <a:r>
              <a:rPr lang="en-US" sz="2000" i="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entities established in </a:t>
            </a:r>
            <a:r>
              <a:rPr lang="en-US" sz="2000" i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EU and international organisations </a:t>
            </a:r>
            <a:r>
              <a:rPr lang="en-US" sz="2000" b="1" i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DO NOT </a:t>
            </a:r>
            <a:r>
              <a:rPr lang="en-US" sz="2000" i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need to </a:t>
            </a:r>
            <a:r>
              <a:rPr lang="en-US" sz="2000" i="0">
                <a:latin typeface="Verdana" pitchFamily="34" charset="0"/>
                <a:ea typeface="Verdana" pitchFamily="34" charset="0"/>
                <a:cs typeface="Verdana" pitchFamily="34" charset="0"/>
              </a:rPr>
              <a:t>demonstrate financial </a:t>
            </a:r>
            <a:r>
              <a:rPr lang="en-US" sz="2000" i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and </a:t>
            </a:r>
            <a:r>
              <a:rPr lang="en-US" sz="2000" i="0">
                <a:latin typeface="Verdana" pitchFamily="34" charset="0"/>
                <a:ea typeface="Verdana" pitchFamily="34" charset="0"/>
                <a:cs typeface="Verdana" pitchFamily="34" charset="0"/>
              </a:rPr>
              <a:t>operational </a:t>
            </a:r>
            <a:r>
              <a:rPr lang="en-US" sz="2000" i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capacity</a:t>
            </a:r>
          </a:p>
          <a:p>
            <a:r>
              <a:rPr lang="en-US" sz="2000" i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Annexes B-I, B-II, B-III, B-IV to be completed, signed, stamped (B-III), and uploaded if applicable</a:t>
            </a:r>
            <a:endParaRPr lang="en-US" sz="2000" i="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E7511E"/>
              </a:buClr>
              <a:buSzPct val="110000"/>
              <a:buFont typeface="Arial" charset="0"/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0E75DCD-654E-4A17-998D-3D8DE63830BE}" type="slidenum">
              <a:rPr lang="en-GB" altLang="de-DE" sz="1000" i="0" smtClean="0">
                <a:solidFill>
                  <a:schemeClr val="tx1"/>
                </a:solidFill>
                <a:latin typeface="+mj-lt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38</a:t>
            </a:fld>
            <a:endParaRPr lang="en-GB" altLang="de-DE" sz="1000" i="0" dirty="0" smtClean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1347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059930"/>
            <a:ext cx="8229600" cy="793006"/>
          </a:xfrm>
        </p:spPr>
        <p:txBody>
          <a:bodyPr/>
          <a:lstStyle/>
          <a:p>
            <a:r>
              <a:rPr lang="en-US" sz="2400" dirty="0" smtClean="0"/>
              <a:t>Financial and operational capacity check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84376"/>
          </a:xfrm>
        </p:spPr>
        <p:txBody>
          <a:bodyPr/>
          <a:lstStyle/>
          <a:p>
            <a:r>
              <a:rPr lang="en-GB" sz="2000" i="0" dirty="0" smtClean="0"/>
              <a:t>Required by Financial Regulation </a:t>
            </a:r>
          </a:p>
          <a:p>
            <a:pPr marL="0" indent="0">
              <a:buNone/>
            </a:pPr>
            <a:endParaRPr lang="en-GB" sz="1400" b="1" i="0" smtClean="0"/>
          </a:p>
          <a:p>
            <a:r>
              <a:rPr lang="en-GB" sz="2000" b="1" i="0" smtClean="0"/>
              <a:t>Financial capacity check</a:t>
            </a:r>
          </a:p>
          <a:p>
            <a:pPr marL="0" indent="0">
              <a:buNone/>
            </a:pPr>
            <a:r>
              <a:rPr lang="en-GB" sz="2000" i="0" smtClean="0"/>
              <a:t>Financial </a:t>
            </a:r>
            <a:r>
              <a:rPr lang="en-GB" sz="2000" i="0" smtClean="0"/>
              <a:t>analysis based on a set of ratios, carried out as same time as </a:t>
            </a:r>
            <a:r>
              <a:rPr lang="en-GB" sz="2000" i="0" smtClean="0"/>
              <a:t>evaluation – applicants to supply information based on amount of grant requested</a:t>
            </a:r>
          </a:p>
          <a:p>
            <a:r>
              <a:rPr lang="en-GB" sz="2000" b="1" i="0"/>
              <a:t>Operational capacity check</a:t>
            </a:r>
          </a:p>
          <a:p>
            <a:pPr marL="0" indent="0">
              <a:buNone/>
            </a:pPr>
            <a:r>
              <a:rPr lang="en-GB" sz="2000" i="0"/>
              <a:t>Proof of technical and operational capacity of applicant to complete the proposed Action</a:t>
            </a:r>
          </a:p>
          <a:p>
            <a:pPr lvl="1"/>
            <a:r>
              <a:rPr lang="en-GB" sz="1400" b="0"/>
              <a:t>Complements information from application form D2.3</a:t>
            </a:r>
          </a:p>
          <a:p>
            <a:pPr lvl="1"/>
            <a:r>
              <a:rPr lang="en-GB" sz="1400" b="0"/>
              <a:t>Proof: activity report, CVs, reports on similar projects, etc</a:t>
            </a:r>
          </a:p>
          <a:p>
            <a:pPr marL="0" indent="0">
              <a:buNone/>
            </a:pPr>
            <a:endParaRPr lang="en-GB" sz="2000" i="0" smtClean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E7511E"/>
              </a:buClr>
              <a:buSzPct val="110000"/>
              <a:buFont typeface="Arial" charset="0"/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0E75DCD-654E-4A17-998D-3D8DE63830BE}" type="slidenum">
              <a:rPr lang="en-GB" altLang="de-DE" sz="1000" i="0" smtClean="0">
                <a:solidFill>
                  <a:schemeClr val="tx1"/>
                </a:solidFill>
                <a:latin typeface="+mj-lt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en-GB" altLang="de-DE" sz="1000" i="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47688" y="1339850"/>
            <a:ext cx="8229600" cy="793006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88900" indent="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r>
              <a:rPr lang="en-US" kern="0" smtClean="0">
                <a:solidFill>
                  <a:schemeClr val="tx1"/>
                </a:solidFill>
              </a:rPr>
              <a:t>Application form B</a:t>
            </a:r>
            <a:endParaRPr lang="en-GB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14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268760"/>
            <a:ext cx="8353176" cy="793006"/>
          </a:xfrm>
        </p:spPr>
        <p:txBody>
          <a:bodyPr/>
          <a:lstStyle/>
          <a:p>
            <a:r>
              <a:rPr lang="en-US" sz="2800" dirty="0" smtClean="0"/>
              <a:t>How </a:t>
            </a:r>
            <a:r>
              <a:rPr lang="en-US" sz="2800" smtClean="0"/>
              <a:t>do the calls work?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/>
          <a:p>
            <a:r>
              <a:rPr lang="en-GB" sz="2000" i="0" dirty="0" smtClean="0"/>
              <a:t>Legal basis: </a:t>
            </a:r>
          </a:p>
          <a:p>
            <a:pPr lvl="1"/>
            <a:r>
              <a:rPr lang="en-GB" sz="1600" b="1" i="0" dirty="0" smtClean="0"/>
              <a:t>CEF Regulation (Regulation No 1316/2013)</a:t>
            </a:r>
          </a:p>
          <a:p>
            <a:pPr lvl="1"/>
            <a:r>
              <a:rPr lang="en-GB" sz="1600" dirty="0"/>
              <a:t>Telecom Guidelines (Regulation No </a:t>
            </a:r>
            <a:r>
              <a:rPr lang="en-GB" sz="1600" dirty="0" smtClean="0"/>
              <a:t>283/2014)</a:t>
            </a:r>
          </a:p>
          <a:p>
            <a:pPr lvl="1"/>
            <a:r>
              <a:rPr lang="en-GB" sz="1600" dirty="0" smtClean="0"/>
              <a:t>EU Financial Regulation and Rules of Application</a:t>
            </a:r>
            <a:endParaRPr lang="en-GB" sz="1600" dirty="0"/>
          </a:p>
          <a:p>
            <a:endParaRPr lang="en-GB" sz="2000" b="1" i="0" dirty="0" smtClean="0"/>
          </a:p>
          <a:p>
            <a:r>
              <a:rPr lang="en-GB" sz="2000" i="0" smtClean="0"/>
              <a:t>2016 Annual </a:t>
            </a:r>
            <a:r>
              <a:rPr lang="en-GB" sz="2000" i="0" dirty="0" smtClean="0"/>
              <a:t>Work Programme: </a:t>
            </a:r>
          </a:p>
          <a:p>
            <a:pPr lvl="1"/>
            <a:r>
              <a:rPr lang="en-GB" sz="1600" smtClean="0"/>
              <a:t>Adopted 3 March  (available on </a:t>
            </a:r>
            <a:r>
              <a:rPr lang="en-GB" sz="1600" smtClean="0"/>
              <a:t>call </a:t>
            </a:r>
            <a:r>
              <a:rPr lang="en-GB" sz="1600" smtClean="0"/>
              <a:t>page on INEA </a:t>
            </a:r>
            <a:r>
              <a:rPr lang="en-GB" sz="1600" dirty="0" smtClean="0"/>
              <a:t>website)</a:t>
            </a:r>
          </a:p>
          <a:p>
            <a:pPr lvl="1"/>
            <a:r>
              <a:rPr lang="en-GB" sz="1600" dirty="0" smtClean="0"/>
              <a:t>Outlines </a:t>
            </a:r>
            <a:r>
              <a:rPr lang="en-GB" sz="1600" smtClean="0"/>
              <a:t>general CEF Telecom objectives </a:t>
            </a:r>
            <a:r>
              <a:rPr lang="en-GB" sz="1600" dirty="0" smtClean="0"/>
              <a:t>and priorities for actions to be funded in a specific year</a:t>
            </a:r>
          </a:p>
          <a:p>
            <a:pPr lvl="1"/>
            <a:endParaRPr lang="en-GB" sz="1600" dirty="0" smtClean="0"/>
          </a:p>
          <a:p>
            <a:r>
              <a:rPr lang="en-GB" sz="2000" i="0" smtClean="0"/>
              <a:t>Specific </a:t>
            </a:r>
            <a:r>
              <a:rPr lang="en-GB" sz="2000" i="0" smtClean="0"/>
              <a:t>call text: </a:t>
            </a:r>
            <a:endParaRPr lang="en-GB" sz="2000" i="0" dirty="0"/>
          </a:p>
          <a:p>
            <a:pPr lvl="1"/>
            <a:r>
              <a:rPr lang="en-GB" sz="1600" dirty="0" smtClean="0"/>
              <a:t>Launched by </a:t>
            </a:r>
            <a:r>
              <a:rPr lang="en-GB" sz="1600" smtClean="0"/>
              <a:t>INEA </a:t>
            </a:r>
            <a:r>
              <a:rPr lang="en-GB" sz="1600" smtClean="0"/>
              <a:t>- together </a:t>
            </a:r>
            <a:r>
              <a:rPr lang="en-GB" sz="1600" dirty="0" smtClean="0"/>
              <a:t>with application forms and various guidance documents</a:t>
            </a:r>
          </a:p>
          <a:p>
            <a:pPr lvl="1"/>
            <a:r>
              <a:rPr lang="en-GB" sz="1600" dirty="0" smtClean="0"/>
              <a:t>Outlines </a:t>
            </a:r>
            <a:r>
              <a:rPr lang="en-GB" sz="1600" smtClean="0"/>
              <a:t>all conditions of call </a:t>
            </a:r>
            <a:endParaRPr lang="en-GB" sz="1600" dirty="0"/>
          </a:p>
          <a:p>
            <a:endParaRPr lang="en-GB" sz="2000" b="1" i="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A0F-F272-4D8B-8A00-9FEB1D8D47BD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83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Application form C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b="1" i="0">
                <a:latin typeface="Verdana" pitchFamily="34" charset="0"/>
                <a:ea typeface="Verdana" pitchFamily="34" charset="0"/>
                <a:cs typeface="Verdana" pitchFamily="34" charset="0"/>
              </a:rPr>
              <a:t>Information on compliance with EU law on public procurement</a:t>
            </a:r>
          </a:p>
          <a:p>
            <a:r>
              <a:rPr lang="en-GB" sz="2000" b="1" i="0">
                <a:latin typeface="Verdana" pitchFamily="34" charset="0"/>
                <a:ea typeface="Verdana" pitchFamily="34" charset="0"/>
                <a:cs typeface="Verdana" pitchFamily="34" charset="0"/>
              </a:rPr>
              <a:t>Information on other sources of EU financing </a:t>
            </a:r>
            <a:r>
              <a:rPr lang="en-GB" sz="2000" i="0">
                <a:latin typeface="Verdana" pitchFamily="34" charset="0"/>
                <a:ea typeface="Verdana" pitchFamily="34" charset="0"/>
                <a:cs typeface="Verdana" pitchFamily="34" charset="0"/>
              </a:rPr>
              <a:t>that may be received by the proposal (cannot receive grants from two EU funding sources)</a:t>
            </a:r>
            <a:endParaRPr lang="en-GB" sz="2000"/>
          </a:p>
          <a:p>
            <a:endParaRPr lang="en-GB" sz="2000" i="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E7511E"/>
              </a:buClr>
              <a:buSzPct val="110000"/>
              <a:buFont typeface="Arial" charset="0"/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0E75DCD-654E-4A17-998D-3D8DE63830BE}" type="slidenum">
              <a:rPr lang="en-GB" altLang="de-DE" sz="1000" i="0" smtClean="0">
                <a:solidFill>
                  <a:schemeClr val="tx1"/>
                </a:solidFill>
                <a:latin typeface="+mj-lt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40</a:t>
            </a:fld>
            <a:endParaRPr lang="en-GB" altLang="de-DE" sz="1000" i="0" dirty="0" smtClean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425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Application form D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i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Detailed, technical </a:t>
            </a:r>
            <a:r>
              <a:rPr lang="en-GB" sz="2000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information describing the </a:t>
            </a:r>
            <a:r>
              <a:rPr lang="en-GB" sz="2000" i="0">
                <a:latin typeface="Verdana" pitchFamily="34" charset="0"/>
                <a:ea typeface="Verdana" pitchFamily="34" charset="0"/>
                <a:cs typeface="Verdana" pitchFamily="34" charset="0"/>
              </a:rPr>
              <a:t>proposed </a:t>
            </a:r>
            <a:r>
              <a:rPr lang="en-GB" sz="2000" i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Action </a:t>
            </a:r>
            <a:r>
              <a:rPr lang="en-GB" sz="2000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and its </a:t>
            </a:r>
            <a:r>
              <a:rPr lang="en-GB" sz="2000" i="0">
                <a:latin typeface="Verdana" pitchFamily="34" charset="0"/>
                <a:ea typeface="Verdana" pitchFamily="34" charset="0"/>
                <a:cs typeface="Verdana" pitchFamily="34" charset="0"/>
              </a:rPr>
              <a:t>activities </a:t>
            </a:r>
            <a:r>
              <a:rPr lang="en-GB" sz="2000" i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– i.e. the heart of the proposal</a:t>
            </a:r>
            <a:endParaRPr lang="en-GB" sz="2000" i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GB" sz="2000" i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Order of the questions </a:t>
            </a:r>
            <a:r>
              <a:rPr lang="en-GB" sz="2000" i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reflects </a:t>
            </a:r>
            <a:r>
              <a:rPr lang="en-GB" sz="2000" i="0" dirty="0">
                <a:latin typeface="Verdana" pitchFamily="34" charset="0"/>
                <a:ea typeface="Verdana" pitchFamily="34" charset="0"/>
                <a:cs typeface="Verdana" pitchFamily="34" charset="0"/>
              </a:rPr>
              <a:t>the </a:t>
            </a:r>
            <a:r>
              <a:rPr lang="en-GB" sz="2000" b="1" i="0">
                <a:latin typeface="Verdana" pitchFamily="34" charset="0"/>
                <a:ea typeface="Verdana" pitchFamily="34" charset="0"/>
                <a:cs typeface="Verdana" pitchFamily="34" charset="0"/>
              </a:rPr>
              <a:t>award </a:t>
            </a:r>
            <a:r>
              <a:rPr lang="en-GB" sz="2000" b="1" i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criteria </a:t>
            </a:r>
            <a:r>
              <a:rPr lang="en-GB" sz="2000" i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– address each point and subpoint in your application to ensure that your proposal contains all of the relevant information on which it will be assessed.</a:t>
            </a:r>
          </a:p>
          <a:p>
            <a:r>
              <a:rPr lang="en-GB" sz="2000" i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Don't forget the Gantt chart/other annexes</a:t>
            </a:r>
          </a:p>
          <a:p>
            <a:endParaRPr lang="en-GB" sz="2000" i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endParaRPr lang="en-GB" sz="2000" i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GB" sz="2000" i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E7511E"/>
              </a:buClr>
              <a:buSzPct val="110000"/>
              <a:buFont typeface="Arial" charset="0"/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0E75DCD-654E-4A17-998D-3D8DE63830BE}" type="slidenum">
              <a:rPr lang="en-GB" altLang="de-DE" sz="1000" i="0" smtClean="0">
                <a:solidFill>
                  <a:schemeClr val="tx1"/>
                </a:solidFill>
                <a:latin typeface="+mj-lt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41</a:t>
            </a:fld>
            <a:endParaRPr lang="en-GB" altLang="de-DE" sz="1000" i="0" dirty="0" smtClean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4716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Tips to improve your proposal: </a:t>
            </a:r>
            <a:r>
              <a:rPr lang="en-US" smtClean="0">
                <a:solidFill>
                  <a:srgbClr val="FF0000"/>
                </a:solidFill>
              </a:rPr>
              <a:t>content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600" i="0" smtClean="0"/>
              <a:t>Provide </a:t>
            </a:r>
            <a:r>
              <a:rPr lang="en-GB" sz="1600" b="1" i="0" smtClean="0"/>
              <a:t>ALL relevant information on the application </a:t>
            </a:r>
            <a:r>
              <a:rPr lang="en-GB" sz="1600" b="1" i="0" smtClean="0"/>
              <a:t>forms </a:t>
            </a:r>
            <a:r>
              <a:rPr lang="en-GB" sz="1600" i="0" smtClean="0"/>
              <a:t>- </a:t>
            </a:r>
            <a:r>
              <a:rPr lang="en-GB" sz="1600" i="0">
                <a:ea typeface="Verdana" pitchFamily="34" charset="0"/>
                <a:cs typeface="Verdana" pitchFamily="34" charset="0"/>
              </a:rPr>
              <a:t>don’t rely on additional supporting documents</a:t>
            </a:r>
          </a:p>
          <a:p>
            <a:r>
              <a:rPr lang="en-GB" sz="1600" b="1" i="0" smtClean="0"/>
              <a:t>Be </a:t>
            </a:r>
            <a:r>
              <a:rPr lang="en-GB" sz="1600" b="1" i="0" dirty="0" smtClean="0"/>
              <a:t>consistent </a:t>
            </a:r>
            <a:r>
              <a:rPr lang="en-GB" sz="1600" i="0" dirty="0" smtClean="0"/>
              <a:t>in describing the objective, activities, duration and budget in your responses to different questions and parts of the application form</a:t>
            </a:r>
          </a:p>
          <a:p>
            <a:r>
              <a:rPr lang="en-GB" sz="1600" i="0" smtClean="0"/>
              <a:t>Present </a:t>
            </a:r>
            <a:r>
              <a:rPr lang="en-GB" sz="1600" i="0" dirty="0" smtClean="0"/>
              <a:t>a </a:t>
            </a:r>
            <a:r>
              <a:rPr lang="en-GB" sz="1600" b="1" i="0" dirty="0"/>
              <a:t>clear time table and </a:t>
            </a:r>
            <a:r>
              <a:rPr lang="en-GB" sz="1600" b="1" i="0" dirty="0" smtClean="0"/>
              <a:t>planning overview</a:t>
            </a:r>
            <a:r>
              <a:rPr lang="en-GB" sz="1600" i="0" dirty="0" smtClean="0"/>
              <a:t>, explain possible risks and delays and </a:t>
            </a:r>
            <a:r>
              <a:rPr lang="en-GB" sz="1600" i="0" dirty="0"/>
              <a:t>provide evidence that these </a:t>
            </a:r>
            <a:r>
              <a:rPr lang="en-GB" sz="1600" i="0" dirty="0" smtClean="0"/>
              <a:t>are </a:t>
            </a:r>
            <a:r>
              <a:rPr lang="en-GB" sz="1600" i="0" dirty="0"/>
              <a:t>being </a:t>
            </a:r>
            <a:r>
              <a:rPr lang="en-GB" sz="1600" i="0" dirty="0" smtClean="0"/>
              <a:t>addressed</a:t>
            </a:r>
          </a:p>
          <a:p>
            <a:r>
              <a:rPr lang="en-GB" sz="1600" b="1" i="0" smtClean="0"/>
              <a:t>Show </a:t>
            </a:r>
            <a:r>
              <a:rPr lang="en-GB" sz="1600" b="1" i="0" dirty="0"/>
              <a:t>evidence </a:t>
            </a:r>
            <a:r>
              <a:rPr lang="en-GB" sz="1600" i="0" dirty="0"/>
              <a:t>that </a:t>
            </a:r>
            <a:r>
              <a:rPr lang="en-GB" sz="1600" i="0"/>
              <a:t>the </a:t>
            </a:r>
            <a:r>
              <a:rPr lang="en-GB" sz="1600" i="0" smtClean="0"/>
              <a:t>proposed Action supports the objectives/aims of the call </a:t>
            </a:r>
            <a:r>
              <a:rPr lang="en-GB" sz="1600" i="0" smtClean="0"/>
              <a:t>+ addresses the award criteria </a:t>
            </a:r>
            <a:endParaRPr lang="en-GB" sz="1600" i="0" smtClean="0"/>
          </a:p>
          <a:p>
            <a:r>
              <a:rPr lang="en-GB" sz="1600" i="0" smtClean="0"/>
              <a:t>Justify </a:t>
            </a:r>
            <a:r>
              <a:rPr lang="en-GB" sz="1600" i="0" dirty="0" smtClean="0"/>
              <a:t>why the </a:t>
            </a:r>
            <a:r>
              <a:rPr lang="en-GB" sz="1600" b="1" i="0" dirty="0" smtClean="0"/>
              <a:t>financial </a:t>
            </a:r>
            <a:r>
              <a:rPr lang="en-GB" sz="1600" b="1" i="0" dirty="0"/>
              <a:t>support </a:t>
            </a:r>
            <a:r>
              <a:rPr lang="en-GB" sz="1600" i="0"/>
              <a:t>is </a:t>
            </a:r>
            <a:r>
              <a:rPr lang="en-GB" sz="1600" i="0" smtClean="0"/>
              <a:t>needed</a:t>
            </a:r>
          </a:p>
          <a:p>
            <a:r>
              <a:rPr lang="en-GB" sz="1600" b="1" i="0" smtClean="0"/>
              <a:t>Use </a:t>
            </a:r>
            <a:r>
              <a:rPr lang="en-GB" sz="1600" b="1" i="0"/>
              <a:t>simple, clear language</a:t>
            </a:r>
            <a:r>
              <a:rPr lang="en-GB" sz="1600" i="0"/>
              <a:t>! </a:t>
            </a:r>
            <a:r>
              <a:rPr lang="en-GB" sz="1600" i="0"/>
              <a:t>Responses need to be clear, well-structured, substantiated and concise -&gt; experts have limited time to read and assess the proposals</a:t>
            </a:r>
          </a:p>
          <a:p>
            <a:pPr marL="0" indent="0">
              <a:buNone/>
            </a:pPr>
            <a:endParaRPr lang="en-GB" sz="1800" b="1" i="0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E7511E"/>
              </a:buClr>
              <a:buSzPct val="110000"/>
              <a:buFont typeface="Arial" charset="0"/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0E75DCD-654E-4A17-998D-3D8DE63830BE}" type="slidenum">
              <a:rPr lang="en-GB" altLang="de-DE" sz="1000" i="0" smtClean="0">
                <a:solidFill>
                  <a:schemeClr val="tx1"/>
                </a:solidFill>
                <a:latin typeface="+mj-lt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42</a:t>
            </a:fld>
            <a:endParaRPr lang="en-GB" altLang="de-DE" sz="1000" i="0" dirty="0" smtClean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8391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Tips to improve your </a:t>
            </a:r>
            <a:r>
              <a:rPr lang="en-US" smtClean="0"/>
              <a:t>proposal:</a:t>
            </a:r>
            <a:br>
              <a:rPr lang="en-US" smtClean="0"/>
            </a:br>
            <a:r>
              <a:rPr lang="en-US" smtClean="0">
                <a:solidFill>
                  <a:srgbClr val="00B0F0"/>
                </a:solidFill>
              </a:rPr>
              <a:t>process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3538" indent="-363538" eaLnBrk="1" hangingPunct="1"/>
            <a:r>
              <a:rPr lang="en-GB" sz="2000" b="1" i="0" u="sng" smtClean="0">
                <a:solidFill>
                  <a:srgbClr val="FF0000"/>
                </a:solidFill>
                <a:ea typeface="Verdana" pitchFamily="34" charset="0"/>
                <a:cs typeface="Verdana" pitchFamily="34" charset="0"/>
              </a:rPr>
              <a:t>Start </a:t>
            </a:r>
            <a:r>
              <a:rPr lang="en-GB" sz="2000" b="1" i="0" u="sng" dirty="0">
                <a:solidFill>
                  <a:srgbClr val="FF0000"/>
                </a:solidFill>
                <a:ea typeface="Verdana" pitchFamily="34" charset="0"/>
                <a:cs typeface="Verdana" pitchFamily="34" charset="0"/>
              </a:rPr>
              <a:t>early </a:t>
            </a:r>
            <a:r>
              <a:rPr lang="en-GB" sz="2000" i="0" dirty="0">
                <a:ea typeface="Verdana" pitchFamily="34" charset="0"/>
                <a:cs typeface="Verdana" pitchFamily="34" charset="0"/>
              </a:rPr>
              <a:t>(especially </a:t>
            </a:r>
            <a:r>
              <a:rPr lang="en-GB" sz="2000" i="0">
                <a:ea typeface="Verdana" pitchFamily="34" charset="0"/>
                <a:cs typeface="Verdana" pitchFamily="34" charset="0"/>
              </a:rPr>
              <a:t>for </a:t>
            </a:r>
            <a:r>
              <a:rPr lang="en-GB" sz="2000" i="0" smtClean="0">
                <a:ea typeface="Verdana" pitchFamily="34" charset="0"/>
                <a:cs typeface="Verdana" pitchFamily="34" charset="0"/>
              </a:rPr>
              <a:t>Member State </a:t>
            </a:r>
            <a:r>
              <a:rPr lang="en-GB" sz="2000" i="0" dirty="0">
                <a:ea typeface="Verdana" pitchFamily="34" charset="0"/>
                <a:cs typeface="Verdana" pitchFamily="34" charset="0"/>
              </a:rPr>
              <a:t>endorsement and multi-applicant proposals</a:t>
            </a:r>
            <a:r>
              <a:rPr lang="en-GB" sz="2000" i="0" dirty="0" smtClean="0">
                <a:ea typeface="Verdana" pitchFamily="34" charset="0"/>
                <a:cs typeface="Verdana" pitchFamily="34" charset="0"/>
              </a:rPr>
              <a:t>) </a:t>
            </a:r>
          </a:p>
          <a:p>
            <a:pPr marL="363538" indent="-363538" eaLnBrk="1" hangingPunct="1"/>
            <a:r>
              <a:rPr lang="en-GB" sz="2000" i="0" dirty="0" smtClean="0">
                <a:ea typeface="Verdana" pitchFamily="34" charset="0"/>
                <a:cs typeface="Verdana" pitchFamily="34" charset="0"/>
              </a:rPr>
              <a:t>Save your </a:t>
            </a:r>
            <a:r>
              <a:rPr lang="en-GB" sz="2000" i="0" smtClean="0">
                <a:ea typeface="Verdana" pitchFamily="34" charset="0"/>
                <a:cs typeface="Verdana" pitchFamily="34" charset="0"/>
              </a:rPr>
              <a:t>proposal often in the system</a:t>
            </a:r>
          </a:p>
          <a:p>
            <a:pPr marL="363538" indent="-363538" eaLnBrk="1" hangingPunct="1"/>
            <a:r>
              <a:rPr lang="en-GB" sz="2000" i="0" smtClean="0">
                <a:ea typeface="Verdana" pitchFamily="34" charset="0"/>
                <a:cs typeface="Verdana" pitchFamily="34" charset="0"/>
              </a:rPr>
              <a:t>Avoid upoading </a:t>
            </a:r>
            <a:r>
              <a:rPr lang="en-GB" sz="2000" i="0" dirty="0" smtClean="0">
                <a:ea typeface="Verdana" pitchFamily="34" charset="0"/>
                <a:cs typeface="Verdana" pitchFamily="34" charset="0"/>
              </a:rPr>
              <a:t>all supporting documents and information at the </a:t>
            </a:r>
            <a:r>
              <a:rPr lang="en-GB" sz="2000" i="0" smtClean="0">
                <a:ea typeface="Verdana" pitchFamily="34" charset="0"/>
                <a:cs typeface="Verdana" pitchFamily="34" charset="0"/>
              </a:rPr>
              <a:t>last minute</a:t>
            </a:r>
            <a:endParaRPr lang="en-GB" sz="2000" i="0" dirty="0" smtClean="0">
              <a:ea typeface="Verdana" pitchFamily="34" charset="0"/>
              <a:cs typeface="Verdana" pitchFamily="34" charset="0"/>
            </a:endParaRPr>
          </a:p>
          <a:p>
            <a:pPr marL="363538" indent="-363538" eaLnBrk="1" hangingPunct="1"/>
            <a:r>
              <a:rPr lang="en-GB" sz="2000" i="0" smtClean="0">
                <a:ea typeface="Verdana" pitchFamily="34" charset="0"/>
                <a:cs typeface="Verdana" pitchFamily="34" charset="0"/>
              </a:rPr>
              <a:t>Visit your call webpage regularly to check for updates, sign up for our Twitter feed for notifications</a:t>
            </a:r>
            <a:endParaRPr lang="en-GB" sz="2000" i="0" dirty="0"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E7511E"/>
              </a:buClr>
              <a:buSzPct val="110000"/>
              <a:buFont typeface="Arial" charset="0"/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0E75DCD-654E-4A17-998D-3D8DE63830BE}" type="slidenum">
              <a:rPr lang="en-GB" altLang="de-DE" sz="1000" i="0" smtClean="0">
                <a:solidFill>
                  <a:schemeClr val="tx1"/>
                </a:solidFill>
                <a:latin typeface="+mj-lt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43</a:t>
            </a:fld>
            <a:endParaRPr lang="en-GB" altLang="de-DE" sz="1000" i="0" dirty="0" smtClean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1797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Guidance and help available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3538" indent="-363538"/>
            <a:r>
              <a:rPr lang="en-GB" sz="2000" i="0" smtClean="0">
                <a:ea typeface="Verdana" pitchFamily="34" charset="0"/>
                <a:cs typeface="Verdana" pitchFamily="34" charset="0"/>
              </a:rPr>
              <a:t>Call webpage:</a:t>
            </a:r>
          </a:p>
          <a:p>
            <a:pPr marL="909638" lvl="1" indent="-363538"/>
            <a:r>
              <a:rPr lang="en-GB" sz="1600" b="1" i="0" smtClean="0">
                <a:ea typeface="Verdana" pitchFamily="34" charset="0"/>
                <a:cs typeface="Verdana" pitchFamily="34" charset="0"/>
              </a:rPr>
              <a:t>Work programme</a:t>
            </a:r>
          </a:p>
          <a:p>
            <a:pPr marL="909638" lvl="1" indent="-363538"/>
            <a:r>
              <a:rPr lang="en-GB" sz="1600" smtClean="0">
                <a:ea typeface="Verdana" pitchFamily="34" charset="0"/>
                <a:cs typeface="Verdana" pitchFamily="34" charset="0"/>
              </a:rPr>
              <a:t>Call texts</a:t>
            </a:r>
            <a:r>
              <a:rPr lang="en-GB" sz="1600" b="1" i="0" smtClean="0">
                <a:ea typeface="Verdana" pitchFamily="34" charset="0"/>
                <a:cs typeface="Verdana" pitchFamily="34" charset="0"/>
              </a:rPr>
              <a:t> </a:t>
            </a:r>
          </a:p>
          <a:p>
            <a:pPr marL="909638" lvl="1" indent="-363538"/>
            <a:r>
              <a:rPr lang="en-GB" sz="1600" smtClean="0">
                <a:ea typeface="Verdana" pitchFamily="34" charset="0"/>
                <a:cs typeface="Verdana" pitchFamily="34" charset="0"/>
              </a:rPr>
              <a:t>Other key legal and technical documents</a:t>
            </a:r>
          </a:p>
          <a:p>
            <a:pPr marL="909638" lvl="1" indent="-363538"/>
            <a:r>
              <a:rPr lang="en-GB" sz="1600" i="0" smtClean="0">
                <a:ea typeface="Verdana" pitchFamily="34" charset="0"/>
                <a:cs typeface="Verdana" pitchFamily="34" charset="0"/>
              </a:rPr>
              <a:t>Member State contact points</a:t>
            </a:r>
          </a:p>
          <a:p>
            <a:pPr marL="909638" lvl="1" indent="-363538"/>
            <a:r>
              <a:rPr lang="en-GB" sz="1600" smtClean="0">
                <a:ea typeface="Verdana" pitchFamily="34" charset="0"/>
                <a:cs typeface="Verdana" pitchFamily="34" charset="0"/>
              </a:rPr>
              <a:t>Useful links</a:t>
            </a:r>
          </a:p>
          <a:p>
            <a:pPr marL="363538" indent="-363538"/>
            <a:r>
              <a:rPr lang="en-GB" sz="2000" i="0" smtClean="0">
                <a:ea typeface="Verdana" pitchFamily="34" charset="0"/>
                <a:cs typeface="Verdana" pitchFamily="34" charset="0"/>
              </a:rPr>
              <a:t>Guide </a:t>
            </a:r>
            <a:r>
              <a:rPr lang="en-GB" sz="2000" i="0">
                <a:ea typeface="Verdana" pitchFamily="34" charset="0"/>
                <a:cs typeface="Verdana" pitchFamily="34" charset="0"/>
              </a:rPr>
              <a:t>for </a:t>
            </a:r>
            <a:r>
              <a:rPr lang="en-GB" sz="2000" i="0" smtClean="0">
                <a:ea typeface="Verdana" pitchFamily="34" charset="0"/>
                <a:cs typeface="Verdana" pitchFamily="34" charset="0"/>
              </a:rPr>
              <a:t>Applicants</a:t>
            </a:r>
          </a:p>
          <a:p>
            <a:pPr marL="363538" indent="-363538"/>
            <a:r>
              <a:rPr lang="en-GB" sz="2000" i="0" smtClean="0">
                <a:ea typeface="Verdana" pitchFamily="34" charset="0"/>
                <a:cs typeface="Verdana" pitchFamily="34" charset="0"/>
              </a:rPr>
              <a:t>Presentations and video footage from 3 June Info Day </a:t>
            </a:r>
          </a:p>
          <a:p>
            <a:pPr marL="363538" indent="-363538"/>
            <a:r>
              <a:rPr lang="en-GB" sz="2000" i="0" smtClean="0">
                <a:ea typeface="Verdana" pitchFamily="34" charset="0"/>
                <a:cs typeface="Verdana" pitchFamily="34" charset="0"/>
              </a:rPr>
              <a:t>Proposal </a:t>
            </a:r>
            <a:r>
              <a:rPr lang="en-GB" sz="2000" i="0" smtClean="0">
                <a:ea typeface="Verdana" pitchFamily="34" charset="0"/>
                <a:cs typeface="Verdana" pitchFamily="34" charset="0"/>
              </a:rPr>
              <a:t>checklist</a:t>
            </a:r>
          </a:p>
          <a:p>
            <a:pPr marL="363538" indent="-363538" eaLnBrk="1" hangingPunct="1"/>
            <a:endParaRPr lang="en-GB" sz="2000" i="0" smtClean="0">
              <a:ea typeface="Verdana" pitchFamily="34" charset="0"/>
              <a:cs typeface="Verdana" pitchFamily="34" charset="0"/>
            </a:endParaRPr>
          </a:p>
          <a:p>
            <a:pPr marL="363538" indent="-363538" eaLnBrk="1" hangingPunct="1"/>
            <a:endParaRPr lang="en-GB" sz="2000" i="0" dirty="0"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E7511E"/>
              </a:buClr>
              <a:buSzPct val="110000"/>
              <a:buFont typeface="Arial" charset="0"/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0E75DCD-654E-4A17-998D-3D8DE63830BE}" type="slidenum">
              <a:rPr lang="en-GB" altLang="de-DE" sz="1000" i="0" smtClean="0">
                <a:solidFill>
                  <a:schemeClr val="tx1"/>
                </a:solidFill>
                <a:latin typeface="+mj-lt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44</a:t>
            </a:fld>
            <a:endParaRPr lang="en-GB" altLang="de-DE" sz="1000" i="0" dirty="0" smtClean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4148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Guidance and help </a:t>
            </a:r>
            <a:r>
              <a:rPr lang="en-US" smtClean="0"/>
              <a:t>available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032448"/>
          </a:xfrm>
        </p:spPr>
        <p:txBody>
          <a:bodyPr/>
          <a:lstStyle/>
          <a:p>
            <a:pPr marL="363538" indent="-363538" eaLnBrk="1" hangingPunct="1"/>
            <a:r>
              <a:rPr lang="en-GB" sz="1800" i="0" smtClean="0">
                <a:ea typeface="Verdana" pitchFamily="34" charset="0"/>
                <a:cs typeface="Verdana" pitchFamily="34" charset="0"/>
              </a:rPr>
              <a:t>Helpdesk: </a:t>
            </a:r>
            <a:r>
              <a:rPr lang="en-GB" sz="1800" b="1" i="0" smtClean="0">
                <a:hlinkClick r:id="rId3"/>
              </a:rPr>
              <a:t>INEA-CEF-Telecom-calls@ec.europa.eu</a:t>
            </a:r>
            <a:endParaRPr lang="en-GB" sz="1800" b="1" i="0" smtClean="0"/>
          </a:p>
          <a:p>
            <a:pPr marL="363538" indent="-363538"/>
            <a:r>
              <a:rPr lang="en-GB" sz="1800" i="0">
                <a:ea typeface="Verdana" pitchFamily="34" charset="0"/>
                <a:cs typeface="Verdana" pitchFamily="34" charset="0"/>
              </a:rPr>
              <a:t>FAQs (general and DSI specific) and FAQ notification </a:t>
            </a:r>
            <a:r>
              <a:rPr lang="en-GB" sz="1800" i="0" smtClean="0">
                <a:ea typeface="Verdana" pitchFamily="34" charset="0"/>
                <a:cs typeface="Verdana" pitchFamily="34" charset="0"/>
              </a:rPr>
              <a:t>service</a:t>
            </a:r>
          </a:p>
          <a:p>
            <a:pPr marL="0" indent="0">
              <a:buNone/>
            </a:pPr>
            <a:endParaRPr lang="en-GB" sz="1800" i="0">
              <a:ea typeface="Verdana" pitchFamily="34" charset="0"/>
              <a:cs typeface="Verdana" pitchFamily="34" charset="0"/>
            </a:endParaRPr>
          </a:p>
          <a:p>
            <a:pPr marL="909638" lvl="1" indent="-363538"/>
            <a:r>
              <a:rPr lang="en-GB" sz="1600" b="0" i="0" smtClean="0"/>
              <a:t>Where </a:t>
            </a:r>
            <a:r>
              <a:rPr lang="en-GB" sz="1600" b="0" i="0" dirty="0" smtClean="0"/>
              <a:t>relevant for </a:t>
            </a:r>
            <a:r>
              <a:rPr lang="en-GB" sz="1600" b="0" i="0" smtClean="0"/>
              <a:t>all applicants: answers published in FAQs </a:t>
            </a:r>
            <a:r>
              <a:rPr lang="en-GB" sz="1600" b="0" i="0" dirty="0" smtClean="0"/>
              <a:t>(no </a:t>
            </a:r>
            <a:r>
              <a:rPr lang="en-GB" sz="1600" b="0" i="0" smtClean="0"/>
              <a:t>individual responses!)</a:t>
            </a:r>
            <a:endParaRPr lang="en-GB" sz="1600" b="0" i="0" dirty="0" smtClean="0"/>
          </a:p>
          <a:p>
            <a:pPr marL="909638" lvl="1" indent="-363538"/>
            <a:r>
              <a:rPr lang="en-GB" sz="1600" b="0" i="0" dirty="0" smtClean="0"/>
              <a:t>Where too specific to a proposal and would provide a </a:t>
            </a:r>
            <a:r>
              <a:rPr lang="en-GB" sz="1600" b="0" i="0" smtClean="0"/>
              <a:t>comparative advantage: </a:t>
            </a:r>
            <a:r>
              <a:rPr lang="en-GB" sz="1600" b="0" i="0" dirty="0" smtClean="0"/>
              <a:t>not answered</a:t>
            </a:r>
          </a:p>
          <a:p>
            <a:pPr marL="909638" lvl="1" indent="-363538"/>
            <a:r>
              <a:rPr lang="en-US" sz="1600" b="0" i="0">
                <a:solidFill>
                  <a:schemeClr val="accent6">
                    <a:lumMod val="60000"/>
                    <a:lumOff val="40000"/>
                  </a:schemeClr>
                </a:solidFill>
                <a:ea typeface="Verdana" pitchFamily="34" charset="0"/>
                <a:cs typeface="Verdana" pitchFamily="34" charset="0"/>
              </a:rPr>
              <a:t>FAQ </a:t>
            </a:r>
            <a:r>
              <a:rPr lang="en-US" sz="1600" b="0" i="0" smtClean="0">
                <a:solidFill>
                  <a:schemeClr val="accent6">
                    <a:lumMod val="60000"/>
                    <a:lumOff val="40000"/>
                  </a:schemeClr>
                </a:solidFill>
                <a:ea typeface="Verdana" pitchFamily="34" charset="0"/>
                <a:cs typeface="Verdana" pitchFamily="34" charset="0"/>
              </a:rPr>
              <a:t>deadline (2016-2): </a:t>
            </a:r>
            <a:r>
              <a:rPr lang="en-US" sz="1600" b="0" i="0" smtClean="0">
                <a:solidFill>
                  <a:schemeClr val="accent6">
                    <a:lumMod val="60000"/>
                    <a:lumOff val="40000"/>
                  </a:schemeClr>
                </a:solidFill>
                <a:ea typeface="Verdana" pitchFamily="34" charset="0"/>
                <a:cs typeface="Verdana" pitchFamily="34" charset="0"/>
              </a:rPr>
              <a:t>Thursday 1</a:t>
            </a:r>
            <a:r>
              <a:rPr lang="en-GB" sz="1600" b="0" i="0" smtClean="0">
                <a:solidFill>
                  <a:schemeClr val="accent6">
                    <a:lumMod val="60000"/>
                    <a:lumOff val="40000"/>
                  </a:schemeClr>
                </a:solidFill>
                <a:ea typeface="Verdana" pitchFamily="34" charset="0"/>
                <a:cs typeface="Verdana" pitchFamily="34" charset="0"/>
              </a:rPr>
              <a:t> September - </a:t>
            </a:r>
            <a:r>
              <a:rPr lang="en-GB" sz="1600" b="0">
                <a:solidFill>
                  <a:schemeClr val="accent6">
                    <a:lumMod val="60000"/>
                    <a:lumOff val="40000"/>
                  </a:schemeClr>
                </a:solidFill>
                <a:ea typeface="Verdana" pitchFamily="34" charset="0"/>
                <a:cs typeface="Verdana" pitchFamily="34" charset="0"/>
              </a:rPr>
              <a:t>last FAQ update online </a:t>
            </a:r>
            <a:r>
              <a:rPr lang="en-GB" sz="1600" b="0" smtClean="0">
                <a:solidFill>
                  <a:schemeClr val="accent6">
                    <a:lumMod val="60000"/>
                    <a:lumOff val="40000"/>
                  </a:schemeClr>
                </a:solidFill>
                <a:ea typeface="Verdana" pitchFamily="34" charset="0"/>
                <a:cs typeface="Verdana" pitchFamily="34" charset="0"/>
              </a:rPr>
              <a:t>Thursday </a:t>
            </a:r>
            <a:r>
              <a:rPr lang="en-GB" sz="1600" b="0" smtClean="0">
                <a:solidFill>
                  <a:schemeClr val="accent6">
                    <a:lumMod val="60000"/>
                    <a:lumOff val="40000"/>
                  </a:schemeClr>
                </a:solidFill>
                <a:ea typeface="Verdana" pitchFamily="34" charset="0"/>
                <a:cs typeface="Verdana" pitchFamily="34" charset="0"/>
              </a:rPr>
              <a:t>8 September</a:t>
            </a:r>
            <a:endParaRPr lang="en-GB" sz="1600" b="0">
              <a:solidFill>
                <a:schemeClr val="accent6">
                  <a:lumMod val="60000"/>
                  <a:lumOff val="4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909638" lvl="1" indent="-363538"/>
            <a:r>
              <a:rPr lang="en-GB" sz="1600" b="0" i="0" smtClean="0"/>
              <a:t>Individual </a:t>
            </a:r>
            <a:r>
              <a:rPr lang="en-GB" sz="1600" b="0" i="0" dirty="0"/>
              <a:t>responses </a:t>
            </a:r>
            <a:r>
              <a:rPr lang="en-GB" sz="1600" b="0" i="0" dirty="0" smtClean="0"/>
              <a:t>will be provided until </a:t>
            </a:r>
            <a:r>
              <a:rPr lang="en-GB" sz="1600" b="0" i="0" dirty="0"/>
              <a:t>the deadline on technical questions related to </a:t>
            </a:r>
            <a:r>
              <a:rPr lang="en-GB" sz="1600" b="0" i="0" dirty="0" err="1"/>
              <a:t>TENtec</a:t>
            </a:r>
            <a:r>
              <a:rPr lang="en-GB" sz="1600" b="0" i="0" dirty="0"/>
              <a:t> </a:t>
            </a:r>
            <a:r>
              <a:rPr lang="en-GB" sz="1600" b="0" i="0" err="1"/>
              <a:t>eSubmission</a:t>
            </a:r>
            <a:r>
              <a:rPr lang="en-GB" sz="1600" b="0" i="0"/>
              <a:t> </a:t>
            </a:r>
            <a:r>
              <a:rPr lang="en-GB" sz="1600" b="0" i="0" smtClean="0"/>
              <a:t>module</a:t>
            </a:r>
          </a:p>
          <a:p>
            <a:pPr marL="0" indent="0" algn="ctr">
              <a:buNone/>
            </a:pPr>
            <a:endParaRPr lang="en-GB" sz="1800" b="1" i="0" smtClean="0">
              <a:solidFill>
                <a:srgbClr val="FF0000"/>
              </a:solidFill>
              <a:ea typeface="Verdana" pitchFamily="34" charset="0"/>
              <a:cs typeface="Verdana" pitchFamily="34" charset="0"/>
            </a:endParaRPr>
          </a:p>
          <a:p>
            <a:pPr marL="0" indent="0" eaLnBrk="1" hangingPunct="1">
              <a:buNone/>
            </a:pPr>
            <a:endParaRPr lang="en-GB" sz="2200" i="0" dirty="0"/>
          </a:p>
          <a:p>
            <a:pPr marL="0" indent="0" eaLnBrk="1" hangingPunct="1">
              <a:buNone/>
            </a:pPr>
            <a:endParaRPr lang="en-GB" dirty="0"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E7511E"/>
              </a:buClr>
              <a:buSzPct val="110000"/>
              <a:buFont typeface="Arial" charset="0"/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0E75DCD-654E-4A17-998D-3D8DE63830BE}" type="slidenum">
              <a:rPr lang="en-GB" altLang="de-DE" sz="1000" i="0" smtClean="0">
                <a:solidFill>
                  <a:schemeClr val="tx1"/>
                </a:solidFill>
                <a:latin typeface="+mj-lt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45</a:t>
            </a:fld>
            <a:endParaRPr lang="en-GB" altLang="de-DE" sz="1000" i="0" dirty="0" smtClean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318012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Submitting the application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435280" cy="3672508"/>
          </a:xfrm>
        </p:spPr>
        <p:txBody>
          <a:bodyPr/>
          <a:lstStyle/>
          <a:p>
            <a:pPr marL="363538" indent="-363538"/>
            <a:r>
              <a:rPr lang="en-GB" sz="2000" i="0" smtClean="0">
                <a:ea typeface="Verdana" pitchFamily="34" charset="0"/>
                <a:cs typeface="Verdana" pitchFamily="34" charset="0"/>
              </a:rPr>
              <a:t>Follow the steps as detailed in the Guide for Applicants</a:t>
            </a:r>
          </a:p>
          <a:p>
            <a:pPr marL="909638" lvl="1" indent="-363538"/>
            <a:r>
              <a:rPr lang="en-GB" sz="1600" smtClean="0">
                <a:ea typeface="Verdana" pitchFamily="34" charset="0"/>
                <a:cs typeface="Verdana" pitchFamily="34" charset="0"/>
              </a:rPr>
              <a:t>P</a:t>
            </a:r>
            <a:r>
              <a:rPr lang="en-GB" sz="1600" i="0" smtClean="0">
                <a:ea typeface="Verdana" pitchFamily="34" charset="0"/>
                <a:cs typeface="Verdana" pitchFamily="34" charset="0"/>
              </a:rPr>
              <a:t>art </a:t>
            </a:r>
            <a:r>
              <a:rPr lang="en-GB" sz="1600" i="0" dirty="0" smtClean="0">
                <a:ea typeface="Verdana" pitchFamily="34" charset="0"/>
                <a:cs typeface="Verdana" pitchFamily="34" charset="0"/>
              </a:rPr>
              <a:t>A must be filled in </a:t>
            </a:r>
            <a:r>
              <a:rPr lang="en-GB" sz="1600" i="0" dirty="0" err="1" smtClean="0">
                <a:ea typeface="Verdana" pitchFamily="34" charset="0"/>
                <a:cs typeface="Verdana" pitchFamily="34" charset="0"/>
              </a:rPr>
              <a:t>TENtec</a:t>
            </a:r>
            <a:r>
              <a:rPr lang="en-GB" sz="1600" i="0" dirty="0" smtClean="0">
                <a:ea typeface="Verdana" pitchFamily="34" charset="0"/>
                <a:cs typeface="Verdana" pitchFamily="34" charset="0"/>
              </a:rPr>
              <a:t> </a:t>
            </a:r>
            <a:r>
              <a:rPr lang="en-GB" sz="1600" i="0" err="1" smtClean="0">
                <a:ea typeface="Verdana" pitchFamily="34" charset="0"/>
                <a:cs typeface="Verdana" pitchFamily="34" charset="0"/>
              </a:rPr>
              <a:t>eSubmission</a:t>
            </a:r>
            <a:r>
              <a:rPr lang="en-GB" sz="1600" i="0" smtClean="0">
                <a:ea typeface="Verdana" pitchFamily="34" charset="0"/>
                <a:cs typeface="Verdana" pitchFamily="34" charset="0"/>
              </a:rPr>
              <a:t> module</a:t>
            </a:r>
          </a:p>
          <a:p>
            <a:pPr marL="909638" lvl="1" indent="-363538"/>
            <a:r>
              <a:rPr lang="en-GB" sz="1600" b="1" i="0">
                <a:ea typeface="Verdana" pitchFamily="34" charset="0"/>
                <a:cs typeface="Verdana" pitchFamily="34" charset="0"/>
              </a:rPr>
              <a:t>Parts </a:t>
            </a:r>
            <a:r>
              <a:rPr lang="en-GB" sz="1600" b="1" i="0" dirty="0">
                <a:ea typeface="Verdana" pitchFamily="34" charset="0"/>
                <a:cs typeface="Verdana" pitchFamily="34" charset="0"/>
              </a:rPr>
              <a:t>B, C and D can be completed in native applications and uploaded as attachments</a:t>
            </a:r>
          </a:p>
          <a:p>
            <a:pPr marL="363538" indent="-363538" eaLnBrk="1" hangingPunct="1"/>
            <a:r>
              <a:rPr lang="en-GB" sz="2000" i="0" smtClean="0">
                <a:ea typeface="Verdana" pitchFamily="34" charset="0"/>
                <a:cs typeface="Verdana" pitchFamily="34" charset="0"/>
              </a:rPr>
              <a:t>Upload all </a:t>
            </a:r>
            <a:r>
              <a:rPr lang="en-GB" sz="2000" i="0" dirty="0" smtClean="0">
                <a:ea typeface="Verdana" pitchFamily="34" charset="0"/>
                <a:cs typeface="Verdana" pitchFamily="34" charset="0"/>
              </a:rPr>
              <a:t>forms requiring signatures (e.g. A2.2, A2.3, Annexes B-I, B-II</a:t>
            </a:r>
            <a:r>
              <a:rPr lang="en-GB" sz="2000" i="0" smtClean="0">
                <a:ea typeface="Verdana" pitchFamily="34" charset="0"/>
                <a:cs typeface="Verdana" pitchFamily="34" charset="0"/>
              </a:rPr>
              <a:t>, B-III) – make them clearly </a:t>
            </a:r>
            <a:r>
              <a:rPr lang="en-GB" sz="2000" i="0" dirty="0" smtClean="0">
                <a:ea typeface="Verdana" pitchFamily="34" charset="0"/>
                <a:cs typeface="Verdana" pitchFamily="34" charset="0"/>
              </a:rPr>
              <a:t>identifiable by </a:t>
            </a:r>
            <a:r>
              <a:rPr lang="en-GB" sz="2000" i="0" smtClean="0">
                <a:ea typeface="Verdana" pitchFamily="34" charset="0"/>
                <a:cs typeface="Verdana" pitchFamily="34" charset="0"/>
              </a:rPr>
              <a:t>their title</a:t>
            </a:r>
          </a:p>
          <a:p>
            <a:pPr marL="363538" indent="-363538" eaLnBrk="1" hangingPunct="1"/>
            <a:r>
              <a:rPr lang="en-GB" sz="2000" i="0" smtClean="0">
                <a:ea typeface="Verdana" pitchFamily="34" charset="0"/>
                <a:cs typeface="Verdana" pitchFamily="34" charset="0"/>
              </a:rPr>
              <a:t>Don't forget any supporting documents</a:t>
            </a:r>
            <a:endParaRPr lang="en-GB" sz="2000" i="0" dirty="0" smtClean="0">
              <a:ea typeface="Verdana" pitchFamily="34" charset="0"/>
              <a:cs typeface="Verdana" pitchFamily="34" charset="0"/>
            </a:endParaRPr>
          </a:p>
          <a:p>
            <a:pPr marL="363538" indent="-363538"/>
            <a:r>
              <a:rPr lang="en-GB" sz="2000" i="0" smtClean="0">
                <a:ea typeface="Verdana" pitchFamily="34" charset="0"/>
                <a:cs typeface="Verdana" pitchFamily="34" charset="0"/>
              </a:rPr>
              <a:t>Keep your originals – they may be requested later</a:t>
            </a:r>
            <a:endParaRPr lang="en-GB" sz="2000" i="0" dirty="0">
              <a:ea typeface="Verdana" pitchFamily="34" charset="0"/>
              <a:cs typeface="Verdana" pitchFamily="34" charset="0"/>
            </a:endParaRPr>
          </a:p>
          <a:p>
            <a:pPr marL="363538" indent="-363538" eaLnBrk="1" hangingPunct="1"/>
            <a:r>
              <a:rPr lang="en-US" sz="2000" i="0" smtClean="0">
                <a:ea typeface="Verdana" pitchFamily="34" charset="0"/>
                <a:cs typeface="Verdana" pitchFamily="34" charset="0"/>
              </a:rPr>
              <a:t>Submit </a:t>
            </a:r>
            <a:r>
              <a:rPr lang="en-US" sz="2000" i="0" dirty="0" smtClean="0">
                <a:ea typeface="Verdana" pitchFamily="34" charset="0"/>
                <a:cs typeface="Verdana" pitchFamily="34" charset="0"/>
              </a:rPr>
              <a:t>in </a:t>
            </a:r>
            <a:r>
              <a:rPr lang="en-US" sz="2000" i="0" smtClean="0">
                <a:ea typeface="Verdana" pitchFamily="34" charset="0"/>
                <a:cs typeface="Verdana" pitchFamily="34" charset="0"/>
              </a:rPr>
              <a:t>TENtec before the </a:t>
            </a:r>
            <a:r>
              <a:rPr lang="en-US" sz="2000" i="0" smtClean="0">
                <a:ea typeface="Verdana" pitchFamily="34" charset="0"/>
                <a:cs typeface="Verdana" pitchFamily="34" charset="0"/>
              </a:rPr>
              <a:t>deadline</a:t>
            </a:r>
            <a:r>
              <a:rPr lang="en-US" sz="2000" i="0" smtClean="0">
                <a:ea typeface="Verdana" pitchFamily="34" charset="0"/>
                <a:cs typeface="Verdana" pitchFamily="34" charset="0"/>
              </a:rPr>
              <a:t>: </a:t>
            </a:r>
            <a:br>
              <a:rPr lang="en-US" sz="2000" i="0" smtClean="0">
                <a:ea typeface="Verdana" pitchFamily="34" charset="0"/>
                <a:cs typeface="Verdana" pitchFamily="34" charset="0"/>
              </a:rPr>
            </a:br>
            <a:r>
              <a:rPr lang="en-US" sz="2000" b="1" i="0" smtClean="0">
                <a:solidFill>
                  <a:schemeClr val="accent6">
                    <a:lumMod val="60000"/>
                    <a:lumOff val="40000"/>
                  </a:schemeClr>
                </a:solidFill>
                <a:ea typeface="Verdana" pitchFamily="34" charset="0"/>
                <a:cs typeface="Verdana" pitchFamily="34" charset="0"/>
              </a:rPr>
              <a:t>Thursday, 15 September 2016</a:t>
            </a:r>
            <a:r>
              <a:rPr lang="en-US" sz="2000" b="1" i="0">
                <a:solidFill>
                  <a:schemeClr val="accent6">
                    <a:lumMod val="60000"/>
                    <a:lumOff val="40000"/>
                  </a:schemeClr>
                </a:solidFill>
                <a:ea typeface="Verdana" pitchFamily="34" charset="0"/>
                <a:cs typeface="Verdana" pitchFamily="34" charset="0"/>
              </a:rPr>
              <a:t>, </a:t>
            </a:r>
            <a:r>
              <a:rPr lang="en-US" sz="2000" b="1" i="0" smtClean="0">
                <a:solidFill>
                  <a:schemeClr val="accent6">
                    <a:lumMod val="60000"/>
                    <a:lumOff val="40000"/>
                  </a:schemeClr>
                </a:solidFill>
                <a:ea typeface="Verdana" pitchFamily="34" charset="0"/>
                <a:cs typeface="Verdana" pitchFamily="34" charset="0"/>
              </a:rPr>
              <a:t>17:00.00 </a:t>
            </a:r>
            <a:r>
              <a:rPr lang="en-US" sz="1600" b="1" i="0">
                <a:solidFill>
                  <a:schemeClr val="accent6">
                    <a:lumMod val="60000"/>
                    <a:lumOff val="40000"/>
                  </a:schemeClr>
                </a:solidFill>
                <a:ea typeface="Verdana" pitchFamily="34" charset="0"/>
                <a:cs typeface="Verdana" pitchFamily="34" charset="0"/>
              </a:rPr>
              <a:t>(Brussels time)</a:t>
            </a:r>
          </a:p>
          <a:p>
            <a:pPr marL="363538" indent="-363538" eaLnBrk="1" hangingPunct="1"/>
            <a:endParaRPr lang="en-US" sz="1600" b="1" i="0" smtClean="0">
              <a:solidFill>
                <a:srgbClr val="00B0F0"/>
              </a:solidFill>
              <a:ea typeface="Verdana" pitchFamily="34" charset="0"/>
              <a:cs typeface="Verdana" pitchFamily="34" charset="0"/>
            </a:endParaRPr>
          </a:p>
          <a:p>
            <a:pPr marL="0" indent="0" eaLnBrk="1" hangingPunct="1">
              <a:buNone/>
            </a:pPr>
            <a:endParaRPr lang="en-US" sz="2000" b="1" i="0" dirty="0" smtClean="0">
              <a:solidFill>
                <a:srgbClr val="FF0000"/>
              </a:solidFill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E7511E"/>
              </a:buClr>
              <a:buSzPct val="110000"/>
              <a:buFont typeface="Arial" charset="0"/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0E75DCD-654E-4A17-998D-3D8DE63830BE}" type="slidenum">
              <a:rPr lang="en-GB" altLang="de-DE" sz="1000" i="0" smtClean="0">
                <a:solidFill>
                  <a:schemeClr val="tx1"/>
                </a:solidFill>
                <a:latin typeface="+mj-lt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46</a:t>
            </a:fld>
            <a:endParaRPr lang="en-GB" altLang="de-DE" sz="1000" i="0" dirty="0" smtClean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2589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 steps </a:t>
            </a:r>
            <a:r>
              <a:rPr lang="en-US" sz="2000" smtClean="0"/>
              <a:t>(indicative)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787"/>
            <a:ext cx="8229600" cy="3960541"/>
          </a:xfrm>
        </p:spPr>
        <p:txBody>
          <a:bodyPr/>
          <a:lstStyle/>
          <a:p>
            <a:pPr marL="363538" indent="-363538"/>
            <a:r>
              <a:rPr lang="en-GB" sz="1700" i="0" smtClean="0">
                <a:ea typeface="Verdana" pitchFamily="34" charset="0"/>
                <a:cs typeface="Verdana" pitchFamily="34" charset="0"/>
              </a:rPr>
              <a:t>September-December </a:t>
            </a:r>
            <a:r>
              <a:rPr lang="en-GB" sz="1700" i="0">
                <a:ea typeface="Verdana" pitchFamily="34" charset="0"/>
                <a:cs typeface="Verdana" pitchFamily="34" charset="0"/>
              </a:rPr>
              <a:t>2016: evaluation</a:t>
            </a:r>
          </a:p>
          <a:p>
            <a:pPr marL="363538" indent="-363538"/>
            <a:r>
              <a:rPr lang="en-GB" sz="1700" i="0" smtClean="0">
                <a:ea typeface="Verdana" pitchFamily="34" charset="0"/>
                <a:cs typeface="Verdana" pitchFamily="34" charset="0"/>
              </a:rPr>
              <a:t>January-February 2017: </a:t>
            </a:r>
            <a:r>
              <a:rPr lang="en-GB" sz="1700" i="0">
                <a:ea typeface="Verdana" pitchFamily="34" charset="0"/>
                <a:cs typeface="Verdana" pitchFamily="34" charset="0"/>
              </a:rPr>
              <a:t>legislative process and adoption of the Selection Decision</a:t>
            </a:r>
          </a:p>
          <a:p>
            <a:pPr marL="363538" indent="-363538"/>
            <a:r>
              <a:rPr lang="en-GB" sz="1700" b="1" i="0">
                <a:ea typeface="Verdana" pitchFamily="34" charset="0"/>
                <a:cs typeface="Verdana" pitchFamily="34" charset="0"/>
              </a:rPr>
              <a:t>Starting from </a:t>
            </a:r>
            <a:r>
              <a:rPr lang="en-GB" sz="1700" b="1" i="0" smtClean="0">
                <a:ea typeface="Verdana" pitchFamily="34" charset="0"/>
                <a:cs typeface="Verdana" pitchFamily="34" charset="0"/>
              </a:rPr>
              <a:t>February 2017</a:t>
            </a:r>
            <a:r>
              <a:rPr lang="en-GB" sz="1700" i="0" smtClean="0">
                <a:ea typeface="Verdana" pitchFamily="34" charset="0"/>
                <a:cs typeface="Verdana" pitchFamily="34" charset="0"/>
              </a:rPr>
              <a:t>: </a:t>
            </a:r>
            <a:r>
              <a:rPr lang="en-GB" sz="1700" b="1" i="0">
                <a:ea typeface="Verdana" pitchFamily="34" charset="0"/>
                <a:cs typeface="Verdana" pitchFamily="34" charset="0"/>
              </a:rPr>
              <a:t>announcement of results and negotiation of individual grant agreements for the successful proposals  </a:t>
            </a:r>
            <a:endParaRPr lang="en-GB" sz="1700" b="1" i="0" smtClean="0">
              <a:ea typeface="Verdana" pitchFamily="34" charset="0"/>
              <a:cs typeface="Verdana" pitchFamily="34" charset="0"/>
            </a:endParaRPr>
          </a:p>
          <a:p>
            <a:pPr marL="363538" indent="-363538"/>
            <a:endParaRPr lang="en-GB" sz="1700" b="1" i="0"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endParaRPr lang="en-GB" sz="2000" i="0">
              <a:ea typeface="Verdana" pitchFamily="34" charset="0"/>
              <a:cs typeface="Verdana" pitchFamily="34" charset="0"/>
            </a:endParaRPr>
          </a:p>
          <a:p>
            <a:pPr marL="0" indent="0" algn="ctr">
              <a:buNone/>
            </a:pPr>
            <a:r>
              <a:rPr lang="en-GB" sz="2000" b="1" i="0" smtClean="0">
                <a:solidFill>
                  <a:srgbClr val="FF0000"/>
                </a:solidFill>
                <a:ea typeface="Verdana" pitchFamily="34" charset="0"/>
                <a:cs typeface="Verdana" pitchFamily="34" charset="0"/>
              </a:rPr>
              <a:t>Best of luck!</a:t>
            </a:r>
          </a:p>
          <a:p>
            <a:pPr marL="363538" indent="-363538"/>
            <a:endParaRPr lang="en-GB" sz="2000" i="0"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endParaRPr lang="en-US" sz="2000" i="0" dirty="0"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E7511E"/>
              </a:buClr>
              <a:buSzPct val="110000"/>
              <a:buFont typeface="Arial" charset="0"/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0E75DCD-654E-4A17-998D-3D8DE63830BE}" type="slidenum">
              <a:rPr lang="en-GB" altLang="de-DE" sz="1000" i="0" smtClean="0">
                <a:solidFill>
                  <a:schemeClr val="tx1"/>
                </a:solidFill>
                <a:latin typeface="+mj-lt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47</a:t>
            </a:fld>
            <a:endParaRPr lang="en-GB" altLang="de-DE" sz="1000" i="0" dirty="0" smtClean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7469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>
          <a:xfrm>
            <a:off x="395288" y="1268413"/>
            <a:ext cx="8229600" cy="793750"/>
          </a:xfrm>
        </p:spPr>
        <p:txBody>
          <a:bodyPr/>
          <a:lstStyle/>
          <a:p>
            <a:pPr algn="ctr"/>
            <a:r>
              <a:rPr lang="fr-BE" smtClean="0">
                <a:solidFill>
                  <a:srgbClr val="00AEF0"/>
                </a:solidFill>
              </a:rPr>
              <a:t>For </a:t>
            </a:r>
            <a:r>
              <a:rPr lang="fr-BE" dirty="0" smtClean="0">
                <a:solidFill>
                  <a:srgbClr val="00AEF0"/>
                </a:solidFill>
              </a:rPr>
              <a:t>more information</a:t>
            </a:r>
            <a:endParaRPr lang="en-GB" dirty="0" smtClean="0">
              <a:solidFill>
                <a:srgbClr val="00AEF0"/>
              </a:solidFill>
            </a:endParaRPr>
          </a:p>
        </p:txBody>
      </p:sp>
      <p:pic>
        <p:nvPicPr>
          <p:cNvPr id="9" name="Content Placeholder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8" y="5097239"/>
            <a:ext cx="8699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2"/>
          <p:cNvSpPr txBox="1">
            <a:spLocks noChangeArrowheads="1"/>
          </p:cNvSpPr>
          <p:nvPr/>
        </p:nvSpPr>
        <p:spPr bwMode="auto">
          <a:xfrm>
            <a:off x="1763688" y="5205065"/>
            <a:ext cx="1800225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altLang="en-US" sz="1900" i="0" u="none" strike="noStrike" kern="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cs typeface="Arial" pitchFamily="34" charset="0"/>
              </a:rPr>
              <a:t>@inea_eu</a:t>
            </a:r>
            <a:endParaRPr kumimoji="0" lang="en-GB" altLang="en-US" sz="1900" i="0" u="none" strike="noStrike" kern="0" cap="none" spc="0" normalizeH="0" baseline="0" noProof="0" dirty="0" smtClean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 pitchFamily="34" charset="0"/>
              <a:cs typeface="Arial" pitchFamily="34" charset="0"/>
            </a:endParaRPr>
          </a:p>
        </p:txBody>
      </p:sp>
      <p:pic>
        <p:nvPicPr>
          <p:cNvPr id="14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00" y="3542903"/>
            <a:ext cx="1038225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4" y="2564904"/>
            <a:ext cx="894606" cy="894606"/>
          </a:xfrm>
          <a:prstGeom prst="rect">
            <a:avLst/>
          </a:prstGeom>
        </p:spPr>
      </p:pic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1835696" y="2972817"/>
            <a:ext cx="3960812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altLang="en-US" sz="1900" i="0" u="none" strike="noStrike" kern="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cs typeface="Arial" pitchFamily="34" charset="0"/>
              </a:rPr>
              <a:t>inea@ec.europa.eu</a:t>
            </a:r>
            <a:endParaRPr kumimoji="0" lang="en-GB" altLang="en-US" sz="1900" i="0" u="none" strike="noStrike" kern="0" cap="none" spc="0" normalizeH="0" baseline="0" noProof="0" dirty="0" smtClean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67916">
            <a:off x="5652120" y="5245111"/>
            <a:ext cx="2664296" cy="1087330"/>
          </a:xfrm>
          <a:prstGeom prst="rect">
            <a:avLst/>
          </a:prstGeom>
        </p:spPr>
      </p:pic>
      <p:sp>
        <p:nvSpPr>
          <p:cNvPr id="16" name="TextBox 6"/>
          <p:cNvSpPr txBox="1">
            <a:spLocks noChangeArrowheads="1"/>
          </p:cNvSpPr>
          <p:nvPr/>
        </p:nvSpPr>
        <p:spPr bwMode="auto">
          <a:xfrm>
            <a:off x="1763688" y="3573016"/>
            <a:ext cx="7128792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altLang="en-US" sz="1900" i="0" u="none" strike="noStrike" kern="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cs typeface="Arial" pitchFamily="34" charset="0"/>
                <a:hlinkClick r:id="rId6"/>
              </a:rPr>
              <a:t>http://ec.europa.eu/inea</a:t>
            </a:r>
            <a:endParaRPr kumimoji="0" lang="fr-BE" altLang="en-US" sz="1900" i="0" u="none" strike="noStrike" kern="0" cap="none" spc="0" normalizeH="0" baseline="0" noProof="0" dirty="0" smtClean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 pitchFamily="34" charset="0"/>
              <a:cs typeface="Arial" pitchFamily="34" charset="0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altLang="en-US" sz="1900" kern="0" dirty="0">
                <a:solidFill>
                  <a:srgbClr val="0F5494"/>
                </a:solidFill>
                <a:hlinkClick r:id="rId7"/>
              </a:rPr>
              <a:t>https://</a:t>
            </a:r>
            <a:r>
              <a:rPr lang="fr-BE" altLang="en-US" sz="1900" kern="0" dirty="0" smtClean="0">
                <a:solidFill>
                  <a:srgbClr val="0F5494"/>
                </a:solidFill>
                <a:hlinkClick r:id="rId7"/>
              </a:rPr>
              <a:t>ec.europa.eu/inea/en/connecting-europe-facility/cef-telecom/apply-funding/2016-cef-telecom-calls-proposals</a:t>
            </a:r>
            <a:endParaRPr lang="fr-BE" altLang="en-US" sz="1900" kern="0" dirty="0" smtClean="0">
              <a:solidFill>
                <a:srgbClr val="0F5494"/>
              </a:solidFill>
            </a:endParaRPr>
          </a:p>
        </p:txBody>
      </p:sp>
      <p:sp>
        <p:nvSpPr>
          <p:cNvPr id="17" name="TextBox 6"/>
          <p:cNvSpPr txBox="1">
            <a:spLocks noChangeArrowheads="1"/>
          </p:cNvSpPr>
          <p:nvPr/>
        </p:nvSpPr>
        <p:spPr bwMode="auto">
          <a:xfrm>
            <a:off x="1835324" y="2636912"/>
            <a:ext cx="5761012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altLang="en-US" sz="1900" kern="0" smtClean="0">
                <a:solidFill>
                  <a:srgbClr val="0F5494"/>
                </a:solidFill>
              </a:rPr>
              <a:t>i</a:t>
            </a:r>
            <a:r>
              <a:rPr kumimoji="0" lang="fr-BE" altLang="en-US" sz="1900" i="0" u="none" strike="noStrike" kern="0" cap="none" spc="0" normalizeH="0" baseline="0" noProof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itchFamily="34" charset="0"/>
                <a:cs typeface="Arial" pitchFamily="34" charset="0"/>
              </a:rPr>
              <a:t>nea-cef-telecom-calls@ec.europa.eu</a:t>
            </a:r>
            <a:endParaRPr kumimoji="0" lang="en-GB" altLang="en-US" sz="1900" i="0" u="none" strike="noStrike" kern="0" cap="none" spc="0" normalizeH="0" baseline="0" noProof="0" dirty="0" smtClean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941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96752"/>
            <a:ext cx="8229600" cy="993775"/>
          </a:xfrm>
        </p:spPr>
        <p:txBody>
          <a:bodyPr/>
          <a:lstStyle/>
          <a:p>
            <a:pPr eaLnBrk="1" hangingPunct="1"/>
            <a:r>
              <a:rPr lang="en-GB" altLang="en-US" sz="2800" dirty="0" smtClean="0"/>
              <a:t>2016 CEF Telecom calls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5716068"/>
              </p:ext>
            </p:extLst>
          </p:nvPr>
        </p:nvGraphicFramePr>
        <p:xfrm>
          <a:off x="611560" y="2313776"/>
          <a:ext cx="8064896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352"/>
                <a:gridCol w="1656184"/>
                <a:gridCol w="1584176"/>
                <a:gridCol w="165618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Call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Indicative budget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smtClean="0">
                          <a:solidFill>
                            <a:schemeClr val="tx1"/>
                          </a:solidFill>
                        </a:rPr>
                        <a:t>Launch </a:t>
                      </a:r>
                    </a:p>
                    <a:p>
                      <a:pPr algn="ctr"/>
                      <a:r>
                        <a:rPr lang="en-GB" sz="1400" smtClean="0">
                          <a:solidFill>
                            <a:schemeClr val="tx1"/>
                          </a:solidFill>
                        </a:rPr>
                        <a:t>date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Deadline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i="1" dirty="0" smtClean="0">
                          <a:solidFill>
                            <a:schemeClr val="tx1"/>
                          </a:solidFill>
                        </a:rPr>
                        <a:t>CEF-TC-2016-1</a:t>
                      </a:r>
                    </a:p>
                    <a:p>
                      <a:r>
                        <a:rPr lang="en-GB" sz="1400" b="1" i="1" dirty="0" smtClean="0">
                          <a:solidFill>
                            <a:schemeClr val="tx1"/>
                          </a:solidFill>
                        </a:rPr>
                        <a:t>BRIS</a:t>
                      </a:r>
                    </a:p>
                    <a:p>
                      <a:r>
                        <a:rPr lang="en-GB" sz="1400" b="1" i="1" dirty="0" smtClean="0">
                          <a:solidFill>
                            <a:schemeClr val="tx1"/>
                          </a:solidFill>
                        </a:rPr>
                        <a:t>EESSI</a:t>
                      </a:r>
                    </a:p>
                    <a:p>
                      <a:r>
                        <a:rPr lang="en-GB" sz="1400" b="1" i="1" dirty="0" smtClean="0">
                          <a:solidFill>
                            <a:schemeClr val="tx1"/>
                          </a:solidFill>
                        </a:rPr>
                        <a:t>eProcurement</a:t>
                      </a:r>
                      <a:endParaRPr lang="en-GB" sz="1400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b="0" i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€3 million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€24.5 million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€4.5 million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i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i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i="1" dirty="0" smtClean="0">
                          <a:solidFill>
                            <a:schemeClr val="tx1"/>
                          </a:solidFill>
                        </a:rPr>
                        <a:t>3 March</a:t>
                      </a:r>
                      <a:r>
                        <a:rPr lang="en-GB" sz="1400" i="1" baseline="0" dirty="0" smtClean="0">
                          <a:solidFill>
                            <a:schemeClr val="tx1"/>
                          </a:solidFill>
                        </a:rPr>
                        <a:t> 2016</a:t>
                      </a:r>
                      <a:endParaRPr lang="en-GB" sz="140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i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i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i="1" baseline="0" dirty="0" smtClean="0">
                          <a:solidFill>
                            <a:schemeClr val="tx1"/>
                          </a:solidFill>
                        </a:rPr>
                        <a:t>19 May 2016</a:t>
                      </a:r>
                      <a:endParaRPr lang="en-GB" sz="1400" i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solidFill>
                            <a:srgbClr val="00B050"/>
                          </a:solidFill>
                        </a:rPr>
                        <a:t>CEF-TC-2016-2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err="1" smtClean="0">
                          <a:solidFill>
                            <a:schemeClr val="tx1"/>
                          </a:solidFill>
                        </a:rPr>
                        <a:t>eDelivery</a:t>
                      </a:r>
                      <a:endParaRPr lang="en-GB" sz="1400" b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baseline="0" err="1" smtClean="0">
                          <a:solidFill>
                            <a:schemeClr val="tx1"/>
                          </a:solidFill>
                        </a:rPr>
                        <a:t>eID</a:t>
                      </a:r>
                      <a:r>
                        <a:rPr lang="en-GB" sz="1400" b="1" baseline="0" smtClean="0">
                          <a:solidFill>
                            <a:schemeClr val="tx1"/>
                          </a:solidFill>
                        </a:rPr>
                        <a:t> &amp; eSignature</a:t>
                      </a:r>
                      <a:endParaRPr lang="en-GB" sz="1400" b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baseline="0" dirty="0" err="1" smtClean="0">
                          <a:solidFill>
                            <a:schemeClr val="tx1"/>
                          </a:solidFill>
                        </a:rPr>
                        <a:t>eJustice</a:t>
                      </a:r>
                      <a:r>
                        <a:rPr lang="en-GB" sz="14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baseline="0" dirty="0" smtClean="0">
                          <a:solidFill>
                            <a:schemeClr val="tx1"/>
                          </a:solidFill>
                        </a:rPr>
                        <a:t>Public Open Data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€0.5 million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€4.5 million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€2 million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€3.5 million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 May 2016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4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b="0" dirty="0" smtClean="0">
                          <a:solidFill>
                            <a:schemeClr val="tx1"/>
                          </a:solidFill>
                        </a:rPr>
                        <a:t>15 September </a:t>
                      </a:r>
                      <a:r>
                        <a:rPr lang="en-GB" sz="1400" b="0" baseline="0" dirty="0" smtClean="0">
                          <a:solidFill>
                            <a:schemeClr val="tx1"/>
                          </a:solidFill>
                        </a:rPr>
                        <a:t>2016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rgbClr val="FF0000"/>
                          </a:solidFill>
                        </a:rPr>
                        <a:t>CEF-TC-2016-3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Automated Translation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Cybersecurity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eInvoicing</a:t>
                      </a:r>
                      <a:endParaRPr lang="en-GB" sz="14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Europeana</a:t>
                      </a:r>
                      <a:endParaRPr lang="en-GB" sz="14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€6.5 million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€12 million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€7 million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€2 million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13 September 2016</a:t>
                      </a:r>
                      <a:endParaRPr lang="en-GB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aseline="0" dirty="0" smtClean="0"/>
                        <a:t>15 December 2016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A0F-F272-4D8B-8A00-9FEB1D8D47BD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6732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39281"/>
            <a:ext cx="8229600" cy="993775"/>
          </a:xfrm>
        </p:spPr>
        <p:txBody>
          <a:bodyPr/>
          <a:lstStyle/>
          <a:p>
            <a:pPr algn="ctr" eaLnBrk="1" hangingPunct="1"/>
            <a:r>
              <a:rPr lang="en-GB" altLang="en-US" smtClean="0"/>
              <a:t>eDelivery</a:t>
            </a:r>
            <a:endParaRPr lang="en-GB" altLang="en-US" dirty="0" smtClean="0"/>
          </a:p>
        </p:txBody>
      </p:sp>
      <p:sp>
        <p:nvSpPr>
          <p:cNvPr id="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686550" y="6265863"/>
            <a:ext cx="2133600" cy="476250"/>
          </a:xfrm>
        </p:spPr>
        <p:txBody>
          <a:bodyPr/>
          <a:lstStyle/>
          <a:p>
            <a:pPr>
              <a:defRPr/>
            </a:pPr>
            <a:fld id="{97736E30-5C46-4A83-9F1E-19EB6ED1F074}" type="slidenum">
              <a:rPr lang="en-GB" altLang="en-US" sz="1000" smtClean="0">
                <a:solidFill>
                  <a:srgbClr val="000000"/>
                </a:solidFill>
                <a:latin typeface="+mn-lt"/>
              </a:rPr>
              <a:pPr>
                <a:defRPr/>
              </a:pPr>
              <a:t>6</a:t>
            </a:fld>
            <a:endParaRPr lang="en-GB" altLang="en-US" sz="10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85433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96752"/>
            <a:ext cx="8229600" cy="993775"/>
          </a:xfrm>
        </p:spPr>
        <p:txBody>
          <a:bodyPr/>
          <a:lstStyle/>
          <a:p>
            <a:pPr eaLnBrk="1" hangingPunct="1"/>
            <a:r>
              <a:rPr lang="en-GB" altLang="en-US" sz="2800"/>
              <a:t>2016-2 eDelivery call</a:t>
            </a:r>
            <a:r>
              <a:rPr lang="en-GB" altLang="en-US" sz="2800"/>
              <a:t>: </a:t>
            </a:r>
            <a:r>
              <a:rPr lang="en-GB" altLang="en-US" sz="2800" smtClean="0"/>
              <a:t>scope  </a:t>
            </a:r>
            <a:endParaRPr lang="en-GB" altLang="en-US" sz="28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A0F-F272-4D8B-8A00-9FEB1D8D47BD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132857"/>
            <a:ext cx="8424862" cy="4392488"/>
          </a:xfrm>
        </p:spPr>
        <p:txBody>
          <a:bodyPr/>
          <a:lstStyle/>
          <a:p>
            <a:pPr marL="0" indent="0">
              <a:buNone/>
            </a:pPr>
            <a:r>
              <a:rPr lang="en-GB" sz="1600" b="1" i="0" smtClean="0"/>
              <a:t>Increase </a:t>
            </a:r>
            <a:r>
              <a:rPr lang="en-GB" sz="1600" b="1" i="0"/>
              <a:t>uptake and speed up the use of the eDelivery DSI amongst public and </a:t>
            </a:r>
            <a:r>
              <a:rPr lang="en-GB" sz="1600" b="1" i="0"/>
              <a:t>private </a:t>
            </a:r>
            <a:r>
              <a:rPr lang="en-GB" sz="1600" b="1" i="0" smtClean="0"/>
              <a:t>entities</a:t>
            </a:r>
          </a:p>
          <a:p>
            <a:pPr marL="0" indent="0">
              <a:buNone/>
            </a:pPr>
            <a:endParaRPr lang="en-US" sz="1600" i="0"/>
          </a:p>
          <a:p>
            <a:r>
              <a:rPr lang="en-GB" sz="1600" i="0" smtClean="0"/>
              <a:t>Contribute </a:t>
            </a:r>
            <a:r>
              <a:rPr lang="en-GB" sz="1600" i="0"/>
              <a:t>to the compliance with the requirements set in the </a:t>
            </a:r>
            <a:r>
              <a:rPr lang="en-GB" sz="1600" i="0"/>
              <a:t>eIDAS </a:t>
            </a:r>
            <a:r>
              <a:rPr lang="en-GB" sz="1600" i="0" smtClean="0"/>
              <a:t>Regulation </a:t>
            </a:r>
            <a:r>
              <a:rPr lang="en-GB" sz="1600" i="0"/>
              <a:t>to allow their use for the provisioning of electronic registered delivery services, including </a:t>
            </a:r>
            <a:r>
              <a:rPr lang="en-GB" sz="1600" i="0"/>
              <a:t>qualified </a:t>
            </a:r>
            <a:r>
              <a:rPr lang="en-GB" sz="1600" i="0" smtClean="0"/>
              <a:t>ones</a:t>
            </a:r>
            <a:endParaRPr lang="en-GB" sz="1600" i="0"/>
          </a:p>
          <a:p>
            <a:r>
              <a:rPr lang="en-GB" sz="1600" i="0" smtClean="0"/>
              <a:t>Contribute </a:t>
            </a:r>
            <a:r>
              <a:rPr lang="en-GB" sz="1600" i="0"/>
              <a:t>to the compliance with the requirements set in relation to the deployment and/or operation of access points within other sectorial European Regulations (e.g. eInvoicing, transport, environment, energy, health, public e-procurement, justice</a:t>
            </a:r>
            <a:r>
              <a:rPr lang="en-GB" sz="1600" i="0"/>
              <a:t>). </a:t>
            </a:r>
            <a:endParaRPr lang="en-GB" sz="1600" i="0" smtClean="0"/>
          </a:p>
          <a:p>
            <a:pPr marL="0" indent="0">
              <a:buNone/>
            </a:pPr>
            <a:endParaRPr lang="en-GB" sz="2000" i="0"/>
          </a:p>
          <a:p>
            <a:pPr marL="717550" lvl="1" indent="-171450"/>
            <a:r>
              <a:rPr lang="en-GB" sz="1600" i="0" smtClean="0"/>
              <a:t>This will be done via the setting </a:t>
            </a:r>
            <a:r>
              <a:rPr lang="en-GB" sz="1600" i="0"/>
              <a:t>up of additional access points and service metadata publishers throughout Europe that link to the EU Core </a:t>
            </a:r>
            <a:r>
              <a:rPr lang="en-GB" sz="1600" i="0"/>
              <a:t>Service </a:t>
            </a:r>
            <a:r>
              <a:rPr lang="en-GB" sz="1600" i="0" smtClean="0"/>
              <a:t>Platform</a:t>
            </a:r>
            <a:endParaRPr lang="en-GB" sz="1600" i="0" dirty="0" smtClean="0"/>
          </a:p>
        </p:txBody>
      </p:sp>
    </p:spTree>
    <p:extLst>
      <p:ext uri="{BB962C8B-B14F-4D97-AF65-F5344CB8AC3E}">
        <p14:creationId xmlns:p14="http://schemas.microsoft.com/office/powerpoint/2010/main" val="1803441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96752"/>
            <a:ext cx="8229600" cy="993775"/>
          </a:xfrm>
        </p:spPr>
        <p:txBody>
          <a:bodyPr/>
          <a:lstStyle/>
          <a:p>
            <a:pPr eaLnBrk="1" hangingPunct="1"/>
            <a:r>
              <a:rPr lang="en-GB" altLang="en-US" sz="2800"/>
              <a:t>2016-2 eDelivery call</a:t>
            </a:r>
            <a:r>
              <a:rPr lang="en-GB" altLang="en-US" sz="2800"/>
              <a:t>: </a:t>
            </a:r>
            <a:r>
              <a:rPr lang="en-GB" altLang="en-US" sz="2800" smtClean="0"/>
              <a:t>e</a:t>
            </a:r>
            <a:r>
              <a:rPr lang="en-GB" altLang="en-US" sz="2800" smtClean="0"/>
              <a:t>xpected </a:t>
            </a:r>
            <a:r>
              <a:rPr lang="en-GB" altLang="en-US" sz="2800" smtClean="0"/>
              <a:t>outcomes</a:t>
            </a:r>
            <a:endParaRPr lang="en-GB" altLang="en-US" sz="28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A0F-F272-4D8B-8A00-9FEB1D8D47BD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312119"/>
            <a:ext cx="8424862" cy="4213225"/>
          </a:xfrm>
        </p:spPr>
        <p:txBody>
          <a:bodyPr/>
          <a:lstStyle/>
          <a:p>
            <a:r>
              <a:rPr lang="en-GB" sz="2000" i="0" smtClean="0"/>
              <a:t>Helping </a:t>
            </a:r>
            <a:r>
              <a:rPr lang="en-GB" sz="2000" i="0"/>
              <a:t>access point and service metadata publishers to enable interoperability between European and national levels - regardless of the standards in use within each of the Member States. </a:t>
            </a:r>
          </a:p>
          <a:p>
            <a:endParaRPr lang="en-GB" sz="2000" i="0"/>
          </a:p>
          <a:p>
            <a:r>
              <a:rPr lang="en-GB" sz="2000" i="0" smtClean="0"/>
              <a:t>Ensuring </a:t>
            </a:r>
            <a:r>
              <a:rPr lang="en-GB" sz="2000" i="0"/>
              <a:t>convenient and secure cross-border transactions by allowing the implementation of interoperable solutions working within the trusted legal framework for electronic registered delivery services provided in the </a:t>
            </a:r>
            <a:r>
              <a:rPr lang="en-GB" sz="2000" i="0"/>
              <a:t>eIDAS </a:t>
            </a:r>
            <a:r>
              <a:rPr lang="en-GB" sz="2000" i="0" smtClean="0"/>
              <a:t>Regulation</a:t>
            </a:r>
            <a:endParaRPr lang="en-GB" sz="2000" i="0"/>
          </a:p>
          <a:p>
            <a:pPr marL="0" indent="0">
              <a:buNone/>
            </a:pPr>
            <a:endParaRPr lang="en-GB" sz="2000" i="0" dirty="0" smtClean="0"/>
          </a:p>
        </p:txBody>
      </p:sp>
    </p:spTree>
    <p:extLst>
      <p:ext uri="{BB962C8B-B14F-4D97-AF65-F5344CB8AC3E}">
        <p14:creationId xmlns:p14="http://schemas.microsoft.com/office/powerpoint/2010/main" val="3571921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96752"/>
            <a:ext cx="8229600" cy="993775"/>
          </a:xfrm>
        </p:spPr>
        <p:txBody>
          <a:bodyPr/>
          <a:lstStyle/>
          <a:p>
            <a:pPr eaLnBrk="1" hangingPunct="1"/>
            <a:r>
              <a:rPr lang="en-GB" altLang="en-US" sz="2800"/>
              <a:t>2016-2 eDelivery call</a:t>
            </a:r>
            <a:r>
              <a:rPr lang="en-GB" altLang="en-US" sz="2800"/>
              <a:t>: </a:t>
            </a:r>
            <a:r>
              <a:rPr lang="en-GB" altLang="en-US" sz="2800" smtClean="0"/>
              <a:t>key conditions</a:t>
            </a:r>
            <a:endParaRPr lang="en-GB" altLang="en-US" sz="28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A0F-F272-4D8B-8A00-9FEB1D8D47BD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312119"/>
            <a:ext cx="8424862" cy="4213225"/>
          </a:xfrm>
          <a:noFill/>
        </p:spPr>
        <p:txBody>
          <a:bodyPr/>
          <a:lstStyle/>
          <a:p>
            <a:r>
              <a:rPr lang="en-GB" sz="2000" i="0" smtClean="0"/>
              <a:t>Who can apply?</a:t>
            </a:r>
          </a:p>
          <a:p>
            <a:pPr lvl="1"/>
            <a:r>
              <a:rPr lang="en-GB" sz="1400" i="0" smtClean="0"/>
              <a:t>One </a:t>
            </a:r>
            <a:r>
              <a:rPr lang="en-GB" sz="1400" i="0"/>
              <a:t>or more </a:t>
            </a:r>
            <a:r>
              <a:rPr lang="en-GB" sz="1400" i="0"/>
              <a:t>Member </a:t>
            </a:r>
            <a:r>
              <a:rPr lang="en-GB" sz="1400" i="0" smtClean="0"/>
              <a:t>States + EEA countries (Norway/Iceland) </a:t>
            </a:r>
            <a:endParaRPr lang="en-GB" sz="1400" i="0"/>
          </a:p>
          <a:p>
            <a:pPr lvl="1"/>
            <a:r>
              <a:rPr lang="en-GB" sz="1400" i="0"/>
              <a:t>I</a:t>
            </a:r>
            <a:r>
              <a:rPr lang="en-GB" sz="1400" i="0" smtClean="0"/>
              <a:t>nternational </a:t>
            </a:r>
            <a:r>
              <a:rPr lang="en-GB" sz="1400" i="0"/>
              <a:t>organisations, joint undertakings, or public or private undertakings or bodies established in </a:t>
            </a:r>
            <a:r>
              <a:rPr lang="en-GB" sz="1400" i="0"/>
              <a:t>Member </a:t>
            </a:r>
            <a:r>
              <a:rPr lang="en-GB" sz="1400" i="0" smtClean="0"/>
              <a:t>States - ith </a:t>
            </a:r>
            <a:r>
              <a:rPr lang="en-GB" sz="1400" i="0"/>
              <a:t>the agreement of the </a:t>
            </a:r>
            <a:r>
              <a:rPr lang="en-GB" sz="1400" i="0"/>
              <a:t>Member </a:t>
            </a:r>
            <a:r>
              <a:rPr lang="en-GB" sz="1400" i="0" smtClean="0"/>
              <a:t>States/EEA </a:t>
            </a:r>
            <a:r>
              <a:rPr lang="en-GB" sz="1400" i="0"/>
              <a:t>countries </a:t>
            </a:r>
            <a:r>
              <a:rPr lang="en-GB" sz="1400" i="0" smtClean="0"/>
              <a:t>concerned </a:t>
            </a:r>
            <a:endParaRPr lang="en-GB" sz="1400" i="0"/>
          </a:p>
          <a:p>
            <a:pPr marL="0" indent="0">
              <a:buNone/>
            </a:pPr>
            <a:endParaRPr lang="en-GB" sz="2000" i="0" smtClean="0"/>
          </a:p>
          <a:p>
            <a:r>
              <a:rPr lang="en-GB" sz="2000" i="0" smtClean="0"/>
              <a:t>Consortium </a:t>
            </a:r>
            <a:r>
              <a:rPr lang="en-GB" sz="2000" i="0"/>
              <a:t>composition: minimum of </a:t>
            </a:r>
            <a:r>
              <a:rPr lang="en-GB" sz="2000" b="1" i="0"/>
              <a:t>4 entities </a:t>
            </a:r>
            <a:r>
              <a:rPr lang="en-GB" sz="2000" i="0"/>
              <a:t>from one or more Member States</a:t>
            </a:r>
          </a:p>
          <a:p>
            <a:r>
              <a:rPr lang="en-GB" sz="2000" i="0" smtClean="0"/>
              <a:t>Co-financing</a:t>
            </a:r>
            <a:r>
              <a:rPr lang="en-GB" sz="2000" i="0" dirty="0" smtClean="0"/>
              <a:t>: </a:t>
            </a:r>
            <a:r>
              <a:rPr lang="en-GB" sz="2000" b="1" i="0" dirty="0" smtClean="0"/>
              <a:t>75% </a:t>
            </a:r>
            <a:r>
              <a:rPr lang="en-GB" sz="2000" i="0" dirty="0" smtClean="0"/>
              <a:t>of the eligible costs of the action</a:t>
            </a:r>
          </a:p>
          <a:p>
            <a:r>
              <a:rPr lang="en-GB" sz="2000" i="0" smtClean="0"/>
              <a:t>Indicative </a:t>
            </a:r>
            <a:r>
              <a:rPr lang="en-GB" sz="2000" i="0" dirty="0" smtClean="0"/>
              <a:t>duration</a:t>
            </a:r>
            <a:r>
              <a:rPr lang="en-GB" sz="2000" i="0" smtClean="0"/>
              <a:t>: </a:t>
            </a:r>
            <a:r>
              <a:rPr lang="en-GB" sz="2000" b="1" i="0" smtClean="0"/>
              <a:t>24 </a:t>
            </a:r>
            <a:r>
              <a:rPr lang="en-GB" sz="2000" b="1" i="0" dirty="0" smtClean="0"/>
              <a:t>months</a:t>
            </a:r>
          </a:p>
          <a:p>
            <a:pPr marL="0" indent="0" defTabSz="363538">
              <a:lnSpc>
                <a:spcPct val="90000"/>
              </a:lnSpc>
              <a:buNone/>
              <a:tabLst>
                <a:tab pos="363538" algn="l"/>
              </a:tabLst>
              <a:defRPr/>
            </a:pPr>
            <a:endParaRPr lang="en-GB" sz="2000" i="0" dirty="0" smtClean="0"/>
          </a:p>
        </p:txBody>
      </p:sp>
    </p:spTree>
    <p:extLst>
      <p:ext uri="{BB962C8B-B14F-4D97-AF65-F5344CB8AC3E}">
        <p14:creationId xmlns:p14="http://schemas.microsoft.com/office/powerpoint/2010/main" val="1484747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6789</TotalTime>
  <Words>2772</Words>
  <Application>Microsoft Office PowerPoint</Application>
  <PresentationFormat>On-screen Show (4:3)</PresentationFormat>
  <Paragraphs>430</Paragraphs>
  <Slides>48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Slide_Master</vt:lpstr>
      <vt:lpstr>The CEF Telecom  calls &amp; evaluation process</vt:lpstr>
      <vt:lpstr>Call information</vt:lpstr>
      <vt:lpstr>Call management</vt:lpstr>
      <vt:lpstr>How do the calls work?</vt:lpstr>
      <vt:lpstr>2016 CEF Telecom calls</vt:lpstr>
      <vt:lpstr>eDelivery</vt:lpstr>
      <vt:lpstr>2016-2 eDelivery call: scope  </vt:lpstr>
      <vt:lpstr>2016-2 eDelivery call: expected outcomes</vt:lpstr>
      <vt:lpstr>2016-2 eDelivery call: key conditions</vt:lpstr>
      <vt:lpstr>eID &amp; eSignature</vt:lpstr>
      <vt:lpstr>2016-2 eID &amp; eSignature call: scope  </vt:lpstr>
      <vt:lpstr>2016-2 eID &amp; eSignature call: expected outcomes</vt:lpstr>
      <vt:lpstr>2016-2 eID &amp; eSignature call:  key conditions</vt:lpstr>
      <vt:lpstr>European e-Justice Portal</vt:lpstr>
      <vt:lpstr>2016-2 European e-Justice Portal call: scope  </vt:lpstr>
      <vt:lpstr>2016-2 European e-Justice Portal call: expected outcomes</vt:lpstr>
      <vt:lpstr>2016-2 European e-Justice Portal call: expected outcomes</vt:lpstr>
      <vt:lpstr>2016-2 European e-Justice Portal call: key conditions</vt:lpstr>
      <vt:lpstr>Public Open Data</vt:lpstr>
      <vt:lpstr>2016-2 Public Open Data call: scope  </vt:lpstr>
      <vt:lpstr>2016-2 Public Open Data call: expected outcomes</vt:lpstr>
      <vt:lpstr>2016-2 Public Open Data call:  key conditions</vt:lpstr>
      <vt:lpstr>Call evaluation process</vt:lpstr>
      <vt:lpstr>PowerPoint Presentation</vt:lpstr>
      <vt:lpstr>Principles for the evaluation and selection process</vt:lpstr>
      <vt:lpstr>Call publication &amp; application support</vt:lpstr>
      <vt:lpstr>Admissibility/Eligibility Committee (INEA)</vt:lpstr>
      <vt:lpstr>Technical Evaluation: overview</vt:lpstr>
      <vt:lpstr>Award criteria</vt:lpstr>
      <vt:lpstr>Internal Evaluation</vt:lpstr>
      <vt:lpstr>Selection Decision  </vt:lpstr>
      <vt:lpstr>Grant agreement</vt:lpstr>
      <vt:lpstr>How to apply</vt:lpstr>
      <vt:lpstr>Before you get started…</vt:lpstr>
      <vt:lpstr>Proposal submission</vt:lpstr>
      <vt:lpstr>Application form</vt:lpstr>
      <vt:lpstr>Application form A</vt:lpstr>
      <vt:lpstr>Application form B</vt:lpstr>
      <vt:lpstr>Financial and operational capacity check</vt:lpstr>
      <vt:lpstr>Application form C</vt:lpstr>
      <vt:lpstr>Application form D</vt:lpstr>
      <vt:lpstr>Tips to improve your proposal: content</vt:lpstr>
      <vt:lpstr>Tips to improve your proposal: process</vt:lpstr>
      <vt:lpstr>Guidance and help available</vt:lpstr>
      <vt:lpstr>Guidance and help available</vt:lpstr>
      <vt:lpstr>Submitting the application</vt:lpstr>
      <vt:lpstr>Next steps (indicative)</vt:lpstr>
      <vt:lpstr>For more information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INEA CEF TELECOM CALLS HELPDESK</cp:lastModifiedBy>
  <cp:revision>376</cp:revision>
  <cp:lastPrinted>2016-04-08T12:27:09Z</cp:lastPrinted>
  <dcterms:created xsi:type="dcterms:W3CDTF">2011-10-28T10:25:18Z</dcterms:created>
  <dcterms:modified xsi:type="dcterms:W3CDTF">2016-05-17T12:46:36Z</dcterms:modified>
</cp:coreProperties>
</file>